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920" r:id="rId1"/>
  </p:sldMasterIdLst>
  <p:notesMasterIdLst>
    <p:notesMasterId r:id="rId54"/>
  </p:notesMasterIdLst>
  <p:handoutMasterIdLst>
    <p:handoutMasterId r:id="rId55"/>
  </p:handoutMasterIdLst>
  <p:sldIdLst>
    <p:sldId id="325" r:id="rId2"/>
    <p:sldId id="331" r:id="rId3"/>
    <p:sldId id="350" r:id="rId4"/>
    <p:sldId id="329" r:id="rId5"/>
    <p:sldId id="343" r:id="rId6"/>
    <p:sldId id="342" r:id="rId7"/>
    <p:sldId id="394" r:id="rId8"/>
    <p:sldId id="395" r:id="rId9"/>
    <p:sldId id="396" r:id="rId10"/>
    <p:sldId id="355" r:id="rId11"/>
    <p:sldId id="356" r:id="rId12"/>
    <p:sldId id="357" r:id="rId13"/>
    <p:sldId id="358" r:id="rId14"/>
    <p:sldId id="361" r:id="rId15"/>
    <p:sldId id="363" r:id="rId16"/>
    <p:sldId id="365" r:id="rId17"/>
    <p:sldId id="366" r:id="rId18"/>
    <p:sldId id="368" r:id="rId19"/>
    <p:sldId id="372" r:id="rId20"/>
    <p:sldId id="373" r:id="rId21"/>
    <p:sldId id="386" r:id="rId22"/>
    <p:sldId id="387" r:id="rId23"/>
    <p:sldId id="341" r:id="rId24"/>
    <p:sldId id="390" r:id="rId25"/>
    <p:sldId id="340" r:id="rId26"/>
    <p:sldId id="339" r:id="rId27"/>
    <p:sldId id="384" r:id="rId28"/>
    <p:sldId id="381" r:id="rId29"/>
    <p:sldId id="382" r:id="rId30"/>
    <p:sldId id="385" r:id="rId31"/>
    <p:sldId id="383" r:id="rId32"/>
    <p:sldId id="402" r:id="rId33"/>
    <p:sldId id="403" r:id="rId34"/>
    <p:sldId id="404" r:id="rId35"/>
    <p:sldId id="407" r:id="rId36"/>
    <p:sldId id="408" r:id="rId37"/>
    <p:sldId id="409" r:id="rId38"/>
    <p:sldId id="410" r:id="rId39"/>
    <p:sldId id="411" r:id="rId40"/>
    <p:sldId id="412" r:id="rId41"/>
    <p:sldId id="413" r:id="rId42"/>
    <p:sldId id="414" r:id="rId43"/>
    <p:sldId id="415" r:id="rId44"/>
    <p:sldId id="428" r:id="rId45"/>
    <p:sldId id="432" r:id="rId46"/>
    <p:sldId id="433" r:id="rId47"/>
    <p:sldId id="434" r:id="rId48"/>
    <p:sldId id="435" r:id="rId49"/>
    <p:sldId id="436" r:id="rId50"/>
    <p:sldId id="337" r:id="rId51"/>
    <p:sldId id="420" r:id="rId52"/>
    <p:sldId id="388" r:id="rId53"/>
  </p:sldIdLst>
  <p:sldSz cx="9144000" cy="6858000" type="screen4x3"/>
  <p:notesSz cx="6858000" cy="9144000"/>
  <p:custDataLst>
    <p:tags r:id="rId56"/>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2A3"/>
    <a:srgbClr val="177F8A"/>
    <a:srgbClr val="227A8A"/>
    <a:srgbClr val="186072"/>
    <a:srgbClr val="2A5B87"/>
    <a:srgbClr val="227A8F"/>
    <a:srgbClr val="3973A5"/>
    <a:srgbClr val="295982"/>
    <a:srgbClr val="2E608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2145" autoAdjust="0"/>
  </p:normalViewPr>
  <p:slideViewPr>
    <p:cSldViewPr snapToGrid="0" snapToObjects="1">
      <p:cViewPr>
        <p:scale>
          <a:sx n="90" d="100"/>
          <a:sy n="90" d="100"/>
        </p:scale>
        <p:origin x="1480" y="256"/>
      </p:cViewPr>
      <p:guideLst>
        <p:guide orient="horz" pos="2160"/>
        <p:guide pos="2880"/>
      </p:guideLst>
    </p:cSldViewPr>
  </p:slideViewPr>
  <p:outlineViewPr>
    <p:cViewPr>
      <p:scale>
        <a:sx n="33" d="100"/>
        <a:sy n="33" d="100"/>
      </p:scale>
      <p:origin x="0" y="474"/>
    </p:cViewPr>
  </p:outlineViewPr>
  <p:notesTextViewPr>
    <p:cViewPr>
      <p:scale>
        <a:sx n="100" d="100"/>
        <a:sy n="100" d="100"/>
      </p:scale>
      <p:origin x="0" y="0"/>
    </p:cViewPr>
  </p:notesTextViewPr>
  <p:sorterViewPr>
    <p:cViewPr>
      <p:scale>
        <a:sx n="93" d="100"/>
        <a:sy n="93" d="100"/>
      </p:scale>
      <p:origin x="0" y="5256"/>
    </p:cViewPr>
  </p:sorterViewPr>
  <p:notesViewPr>
    <p:cSldViewPr snapToGrid="0" snapToObjects="1">
      <p:cViewPr>
        <p:scale>
          <a:sx n="122" d="100"/>
          <a:sy n="122" d="100"/>
        </p:scale>
        <p:origin x="-1248" y="4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tags" Target="tags/tag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53B36-E459-4699-9118-038C8F52F23D}" type="doc">
      <dgm:prSet loTypeId="urn:microsoft.com/office/officeart/2005/8/layout/cycle5" loCatId="cycle" qsTypeId="urn:microsoft.com/office/officeart/2005/8/quickstyle/simple3" qsCatId="simple" csTypeId="urn:microsoft.com/office/officeart/2005/8/colors/accent1_3" csCatId="accent1" phldr="1"/>
      <dgm:spPr/>
      <dgm:t>
        <a:bodyPr/>
        <a:lstStyle/>
        <a:p>
          <a:endParaRPr lang="en-US"/>
        </a:p>
      </dgm:t>
    </dgm:pt>
    <dgm:pt modelId="{97D4A84A-FD53-4C89-8766-B5C0A5025285}">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Assure</a:t>
          </a:r>
        </a:p>
      </dgm:t>
    </dgm:pt>
    <dgm:pt modelId="{83CF93A1-5BFE-4327-89FC-F3B074DB56BE}" type="parTrans" cxnId="{37BF8AAE-F2D1-47FD-80C7-85A2611AA334}">
      <dgm:prSet/>
      <dgm:spPr/>
      <dgm:t>
        <a:bodyPr/>
        <a:lstStyle/>
        <a:p>
          <a:endParaRPr lang="en-US" sz="1400" b="0"/>
        </a:p>
      </dgm:t>
    </dgm:pt>
    <dgm:pt modelId="{5FD615BE-97D0-4C69-8037-060D7CF45582}" type="sibTrans" cxnId="{37BF8AAE-F2D1-47FD-80C7-85A2611AA334}">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D826B2FE-5AC9-47EE-AEB3-142395FBDE71}">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Preserve</a:t>
          </a:r>
        </a:p>
      </dgm:t>
    </dgm:pt>
    <dgm:pt modelId="{CB1A36D4-FDE9-48F2-98C9-29576A48DEAF}" type="parTrans" cxnId="{BCD343DC-1B85-4FCF-817B-24887D1B3E23}">
      <dgm:prSet/>
      <dgm:spPr/>
      <dgm:t>
        <a:bodyPr/>
        <a:lstStyle/>
        <a:p>
          <a:endParaRPr lang="en-US" sz="1400" b="0"/>
        </a:p>
      </dgm:t>
    </dgm:pt>
    <dgm:pt modelId="{E81A7496-7C34-4DBF-9C3D-D0A2A73191C8}" type="sibTrans" cxnId="{BCD343DC-1B85-4FCF-817B-24887D1B3E23}">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661A4A79-0AAA-4C36-BEAB-A61C849008FA}">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Discover</a:t>
          </a:r>
        </a:p>
      </dgm:t>
    </dgm:pt>
    <dgm:pt modelId="{1B4B79AA-B091-4787-A5DB-5E75A9449EAF}" type="parTrans" cxnId="{6C6D0C39-16F5-4C23-93FF-663C03421B62}">
      <dgm:prSet/>
      <dgm:spPr/>
      <dgm:t>
        <a:bodyPr/>
        <a:lstStyle/>
        <a:p>
          <a:endParaRPr lang="en-US" sz="1400" b="0"/>
        </a:p>
      </dgm:t>
    </dgm:pt>
    <dgm:pt modelId="{F97789DC-0FAD-4C2E-AB9D-457E85023924}" type="sibTrans" cxnId="{6C6D0C39-16F5-4C23-93FF-663C03421B62}">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A8FAAA24-3DB7-4AFE-8D6E-1FF127F6A8FE}">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Integrate</a:t>
          </a:r>
        </a:p>
      </dgm:t>
    </dgm:pt>
    <dgm:pt modelId="{83664775-34AE-41A2-A40A-AEE1DCB28F5A}" type="parTrans" cxnId="{0FEACBE7-9877-46A8-9701-E31093846DBA}">
      <dgm:prSet/>
      <dgm:spPr/>
      <dgm:t>
        <a:bodyPr/>
        <a:lstStyle/>
        <a:p>
          <a:endParaRPr lang="en-US" sz="1400" b="0"/>
        </a:p>
      </dgm:t>
    </dgm:pt>
    <dgm:pt modelId="{8ED530B9-2AE0-4731-B182-B27C1D10B60C}" type="sibTrans" cxnId="{0FEACBE7-9877-46A8-9701-E31093846DBA}">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78A95A28-5B18-4CAB-A8F7-FCAAA6066699}">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Analyze</a:t>
          </a:r>
        </a:p>
      </dgm:t>
    </dgm:pt>
    <dgm:pt modelId="{6BE8ECF0-24C5-40B1-9F35-926034AD3A7E}" type="parTrans" cxnId="{DDE8938D-9B46-4EEC-9D74-69D38C6AE27D}">
      <dgm:prSet/>
      <dgm:spPr/>
      <dgm:t>
        <a:bodyPr/>
        <a:lstStyle/>
        <a:p>
          <a:endParaRPr lang="en-US" sz="1400" b="0"/>
        </a:p>
      </dgm:t>
    </dgm:pt>
    <dgm:pt modelId="{DA16D8F2-7AA0-43B2-99A1-9E110743886E}" type="sibTrans" cxnId="{DDE8938D-9B46-4EEC-9D74-69D38C6AE27D}">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4AD66445-1D35-5E4B-97CB-F1868A81F976}">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Plan</a:t>
          </a:r>
          <a:endParaRPr lang="en-US" sz="2000" dirty="0">
            <a:solidFill>
              <a:srgbClr val="186072"/>
            </a:solidFill>
          </a:endParaRPr>
        </a:p>
      </dgm:t>
    </dgm:pt>
    <dgm:pt modelId="{D6E6296C-8865-CD45-8B84-2CE77AEEFEAD}" type="parTrans" cxnId="{6FA06DDC-0F38-DE42-863F-EB8F7A4572BE}">
      <dgm:prSet/>
      <dgm:spPr/>
      <dgm:t>
        <a:bodyPr/>
        <a:lstStyle/>
        <a:p>
          <a:endParaRPr lang="en-US" sz="1400" b="0"/>
        </a:p>
      </dgm:t>
    </dgm:pt>
    <dgm:pt modelId="{03570386-4604-4B40-84F0-E9CB1E7DA604}" type="sibTrans" cxnId="{6FA06DDC-0F38-DE42-863F-EB8F7A4572BE}">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CA9A9111-DB94-5549-9608-EEE6A3A2D980}">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Describe</a:t>
          </a:r>
          <a:endParaRPr lang="en-US" sz="2000" b="1" dirty="0">
            <a:solidFill>
              <a:srgbClr val="186072"/>
            </a:solidFill>
          </a:endParaRPr>
        </a:p>
      </dgm:t>
    </dgm:pt>
    <dgm:pt modelId="{C02256F6-1491-DF41-85E7-7AB4145834E4}" type="parTrans" cxnId="{669CCB14-E5B8-CC48-BF1D-459F50D6BB21}">
      <dgm:prSet/>
      <dgm:spPr/>
      <dgm:t>
        <a:bodyPr/>
        <a:lstStyle/>
        <a:p>
          <a:endParaRPr lang="en-US" sz="1400" b="0"/>
        </a:p>
      </dgm:t>
    </dgm:pt>
    <dgm:pt modelId="{99C07F7C-24F7-F44B-8AEB-A4EC5174B3B9}" type="sibTrans" cxnId="{669CCB14-E5B8-CC48-BF1D-459F50D6BB21}">
      <dgm:prSet/>
      <dgm:spPr>
        <a:ln w="28575" cap="flat" cmpd="sng" algn="ctr">
          <a:solidFill>
            <a:srgbClr val="186072"/>
          </a:solidFill>
          <a:prstDash val="solid"/>
          <a:round/>
          <a:headEnd type="none" w="med" len="med"/>
          <a:tailEnd type="arrow" w="med" len="med"/>
        </a:ln>
      </dgm:spPr>
      <dgm:t>
        <a:bodyPr/>
        <a:lstStyle/>
        <a:p>
          <a:endParaRPr lang="en-US" sz="1400" b="0"/>
        </a:p>
      </dgm:t>
    </dgm:pt>
    <dgm:pt modelId="{167BEB73-3A00-7345-985F-605B40EEBA4D}">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Collect</a:t>
          </a:r>
          <a:endParaRPr lang="en-US" sz="2000" dirty="0">
            <a:solidFill>
              <a:srgbClr val="186072"/>
            </a:solidFill>
          </a:endParaRPr>
        </a:p>
      </dgm:t>
    </dgm:pt>
    <dgm:pt modelId="{DAAA6469-0CAE-2B4A-86DE-BE4B0168B09C}" type="parTrans" cxnId="{D60B4FF1-27EE-5447-9766-00F07C82332B}">
      <dgm:prSet/>
      <dgm:spPr/>
      <dgm:t>
        <a:bodyPr/>
        <a:lstStyle/>
        <a:p>
          <a:endParaRPr lang="en-US"/>
        </a:p>
      </dgm:t>
    </dgm:pt>
    <dgm:pt modelId="{16A220BF-2A6B-A246-BD86-15A7663B08AE}" type="sibTrans" cxnId="{D60B4FF1-27EE-5447-9766-00F07C82332B}">
      <dgm:prSet/>
      <dgm:spPr>
        <a:solidFill>
          <a:schemeClr val="accent1"/>
        </a:solidFill>
        <a:ln w="28575">
          <a:solidFill>
            <a:srgbClr val="186072"/>
          </a:solidFill>
        </a:ln>
      </dgm:spPr>
      <dgm:t>
        <a:bodyPr/>
        <a:lstStyle/>
        <a:p>
          <a:endParaRPr lang="en-US"/>
        </a:p>
      </dgm:t>
    </dgm:pt>
    <dgm:pt modelId="{6A20FEC1-C6EF-4469-886F-1FB4E4E06963}" type="pres">
      <dgm:prSet presAssocID="{65053B36-E459-4699-9118-038C8F52F23D}" presName="cycle" presStyleCnt="0">
        <dgm:presLayoutVars>
          <dgm:dir/>
          <dgm:resizeHandles val="exact"/>
        </dgm:presLayoutVars>
      </dgm:prSet>
      <dgm:spPr/>
      <dgm:t>
        <a:bodyPr/>
        <a:lstStyle/>
        <a:p>
          <a:endParaRPr lang="en-US"/>
        </a:p>
      </dgm:t>
    </dgm:pt>
    <dgm:pt modelId="{F21E2F18-F043-2846-95DB-CBAA147D529B}" type="pres">
      <dgm:prSet presAssocID="{4AD66445-1D35-5E4B-97CB-F1868A81F976}" presName="node" presStyleLbl="node1" presStyleIdx="0" presStyleCnt="8" custScaleX="127875" custScaleY="74911">
        <dgm:presLayoutVars>
          <dgm:bulletEnabled val="1"/>
        </dgm:presLayoutVars>
      </dgm:prSet>
      <dgm:spPr/>
      <dgm:t>
        <a:bodyPr/>
        <a:lstStyle/>
        <a:p>
          <a:endParaRPr lang="en-US"/>
        </a:p>
      </dgm:t>
    </dgm:pt>
    <dgm:pt modelId="{3DAA6B48-225A-4840-B4FD-B5777A24A577}" type="pres">
      <dgm:prSet presAssocID="{4AD66445-1D35-5E4B-97CB-F1868A81F976}" presName="spNode" presStyleCnt="0"/>
      <dgm:spPr/>
      <dgm:t>
        <a:bodyPr/>
        <a:lstStyle/>
        <a:p>
          <a:endParaRPr lang="en-US"/>
        </a:p>
      </dgm:t>
    </dgm:pt>
    <dgm:pt modelId="{8864FD29-B527-0A45-AF38-136A7CA3EA73}" type="pres">
      <dgm:prSet presAssocID="{03570386-4604-4B40-84F0-E9CB1E7DA604}" presName="sibTrans" presStyleLbl="sibTrans1D1" presStyleIdx="0" presStyleCnt="8"/>
      <dgm:spPr/>
      <dgm:t>
        <a:bodyPr/>
        <a:lstStyle/>
        <a:p>
          <a:endParaRPr lang="en-US"/>
        </a:p>
      </dgm:t>
    </dgm:pt>
    <dgm:pt modelId="{9ED3D520-3DE0-864B-ACAB-5B591616A6D9}" type="pres">
      <dgm:prSet presAssocID="{167BEB73-3A00-7345-985F-605B40EEBA4D}" presName="node" presStyleLbl="node1" presStyleIdx="1" presStyleCnt="8" custScaleX="127644" custScaleY="74877">
        <dgm:presLayoutVars>
          <dgm:bulletEnabled val="1"/>
        </dgm:presLayoutVars>
      </dgm:prSet>
      <dgm:spPr/>
      <dgm:t>
        <a:bodyPr/>
        <a:lstStyle/>
        <a:p>
          <a:endParaRPr lang="en-US"/>
        </a:p>
      </dgm:t>
    </dgm:pt>
    <dgm:pt modelId="{C1125BC2-4A5A-5C43-8663-E2876B3EEBFA}" type="pres">
      <dgm:prSet presAssocID="{167BEB73-3A00-7345-985F-605B40EEBA4D}" presName="spNode" presStyleCnt="0"/>
      <dgm:spPr/>
      <dgm:t>
        <a:bodyPr/>
        <a:lstStyle/>
        <a:p>
          <a:endParaRPr lang="en-US"/>
        </a:p>
      </dgm:t>
    </dgm:pt>
    <dgm:pt modelId="{3BACACFC-1124-AF4D-BBB2-76FDB50352A6}" type="pres">
      <dgm:prSet presAssocID="{16A220BF-2A6B-A246-BD86-15A7663B08AE}" presName="sibTrans" presStyleLbl="sibTrans1D1" presStyleIdx="1" presStyleCnt="8"/>
      <dgm:spPr/>
      <dgm:t>
        <a:bodyPr/>
        <a:lstStyle/>
        <a:p>
          <a:endParaRPr lang="en-US"/>
        </a:p>
      </dgm:t>
    </dgm:pt>
    <dgm:pt modelId="{F0A86B52-E2FF-4D63-93A1-E61D8377C34A}" type="pres">
      <dgm:prSet presAssocID="{97D4A84A-FD53-4C89-8766-B5C0A5025285}" presName="node" presStyleLbl="node1" presStyleIdx="2" presStyleCnt="8" custScaleX="127875" custScaleY="74911">
        <dgm:presLayoutVars>
          <dgm:bulletEnabled val="1"/>
        </dgm:presLayoutVars>
      </dgm:prSet>
      <dgm:spPr/>
      <dgm:t>
        <a:bodyPr/>
        <a:lstStyle/>
        <a:p>
          <a:endParaRPr lang="en-US"/>
        </a:p>
      </dgm:t>
    </dgm:pt>
    <dgm:pt modelId="{FDCC661F-5906-4C2E-95FD-42BD7C141BE9}" type="pres">
      <dgm:prSet presAssocID="{97D4A84A-FD53-4C89-8766-B5C0A5025285}" presName="spNode" presStyleCnt="0"/>
      <dgm:spPr/>
      <dgm:t>
        <a:bodyPr/>
        <a:lstStyle/>
        <a:p>
          <a:endParaRPr lang="en-US"/>
        </a:p>
      </dgm:t>
    </dgm:pt>
    <dgm:pt modelId="{A9CD118D-5A7B-4B7B-BEB0-016F1E217120}" type="pres">
      <dgm:prSet presAssocID="{5FD615BE-97D0-4C69-8037-060D7CF45582}" presName="sibTrans" presStyleLbl="sibTrans1D1" presStyleIdx="2" presStyleCnt="8"/>
      <dgm:spPr/>
      <dgm:t>
        <a:bodyPr/>
        <a:lstStyle/>
        <a:p>
          <a:endParaRPr lang="en-US"/>
        </a:p>
      </dgm:t>
    </dgm:pt>
    <dgm:pt modelId="{4BA36C64-20B8-A14E-8759-154A58F6D6C3}" type="pres">
      <dgm:prSet presAssocID="{CA9A9111-DB94-5549-9608-EEE6A3A2D980}" presName="node" presStyleLbl="node1" presStyleIdx="3" presStyleCnt="8" custScaleX="127875" custScaleY="74911">
        <dgm:presLayoutVars>
          <dgm:bulletEnabled val="1"/>
        </dgm:presLayoutVars>
      </dgm:prSet>
      <dgm:spPr/>
      <dgm:t>
        <a:bodyPr/>
        <a:lstStyle/>
        <a:p>
          <a:endParaRPr lang="en-US"/>
        </a:p>
      </dgm:t>
    </dgm:pt>
    <dgm:pt modelId="{6C64C368-C8AD-DC46-9E87-FF501AEF864A}" type="pres">
      <dgm:prSet presAssocID="{CA9A9111-DB94-5549-9608-EEE6A3A2D980}" presName="spNode" presStyleCnt="0"/>
      <dgm:spPr/>
      <dgm:t>
        <a:bodyPr/>
        <a:lstStyle/>
        <a:p>
          <a:endParaRPr lang="en-US"/>
        </a:p>
      </dgm:t>
    </dgm:pt>
    <dgm:pt modelId="{6A2CC0A6-BC38-5041-A60B-0DABCA6762C7}" type="pres">
      <dgm:prSet presAssocID="{99C07F7C-24F7-F44B-8AEB-A4EC5174B3B9}" presName="sibTrans" presStyleLbl="sibTrans1D1" presStyleIdx="3" presStyleCnt="8"/>
      <dgm:spPr/>
      <dgm:t>
        <a:bodyPr/>
        <a:lstStyle/>
        <a:p>
          <a:endParaRPr lang="en-US"/>
        </a:p>
      </dgm:t>
    </dgm:pt>
    <dgm:pt modelId="{1E7C3E94-8CB6-456F-B0D4-B3FA407A51A6}" type="pres">
      <dgm:prSet presAssocID="{D826B2FE-5AC9-47EE-AEB3-142395FBDE71}" presName="node" presStyleLbl="node1" presStyleIdx="4" presStyleCnt="8" custScaleX="127875" custScaleY="74911">
        <dgm:presLayoutVars>
          <dgm:bulletEnabled val="1"/>
        </dgm:presLayoutVars>
      </dgm:prSet>
      <dgm:spPr/>
      <dgm:t>
        <a:bodyPr/>
        <a:lstStyle/>
        <a:p>
          <a:endParaRPr lang="en-US"/>
        </a:p>
      </dgm:t>
    </dgm:pt>
    <dgm:pt modelId="{E838B6B8-75DF-4528-9C2A-BB7A7D07CE89}" type="pres">
      <dgm:prSet presAssocID="{D826B2FE-5AC9-47EE-AEB3-142395FBDE71}" presName="spNode" presStyleCnt="0"/>
      <dgm:spPr/>
      <dgm:t>
        <a:bodyPr/>
        <a:lstStyle/>
        <a:p>
          <a:endParaRPr lang="en-US"/>
        </a:p>
      </dgm:t>
    </dgm:pt>
    <dgm:pt modelId="{0FD4A519-10D4-4EE7-AC3E-EBD7D85740E2}" type="pres">
      <dgm:prSet presAssocID="{E81A7496-7C34-4DBF-9C3D-D0A2A73191C8}" presName="sibTrans" presStyleLbl="sibTrans1D1" presStyleIdx="4" presStyleCnt="8"/>
      <dgm:spPr/>
      <dgm:t>
        <a:bodyPr/>
        <a:lstStyle/>
        <a:p>
          <a:endParaRPr lang="en-US"/>
        </a:p>
      </dgm:t>
    </dgm:pt>
    <dgm:pt modelId="{25E735C8-6CA7-48F9-B4AF-4D9B92978769}" type="pres">
      <dgm:prSet presAssocID="{661A4A79-0AAA-4C36-BEAB-A61C849008FA}" presName="node" presStyleLbl="node1" presStyleIdx="5" presStyleCnt="8" custScaleX="127875" custScaleY="74911">
        <dgm:presLayoutVars>
          <dgm:bulletEnabled val="1"/>
        </dgm:presLayoutVars>
      </dgm:prSet>
      <dgm:spPr/>
      <dgm:t>
        <a:bodyPr/>
        <a:lstStyle/>
        <a:p>
          <a:endParaRPr lang="en-US"/>
        </a:p>
      </dgm:t>
    </dgm:pt>
    <dgm:pt modelId="{EC522338-C25D-4866-ABF3-7A3BB86AF8C6}" type="pres">
      <dgm:prSet presAssocID="{661A4A79-0AAA-4C36-BEAB-A61C849008FA}" presName="spNode" presStyleCnt="0"/>
      <dgm:spPr/>
      <dgm:t>
        <a:bodyPr/>
        <a:lstStyle/>
        <a:p>
          <a:endParaRPr lang="en-US"/>
        </a:p>
      </dgm:t>
    </dgm:pt>
    <dgm:pt modelId="{7DFDE678-6B1C-4BBC-A38E-46FB50420688}" type="pres">
      <dgm:prSet presAssocID="{F97789DC-0FAD-4C2E-AB9D-457E85023924}" presName="sibTrans" presStyleLbl="sibTrans1D1" presStyleIdx="5" presStyleCnt="8"/>
      <dgm:spPr/>
      <dgm:t>
        <a:bodyPr/>
        <a:lstStyle/>
        <a:p>
          <a:endParaRPr lang="en-US"/>
        </a:p>
      </dgm:t>
    </dgm:pt>
    <dgm:pt modelId="{E2536CDD-7DBF-4C6B-85BF-882FE6A71FDF}" type="pres">
      <dgm:prSet presAssocID="{A8FAAA24-3DB7-4AFE-8D6E-1FF127F6A8FE}" presName="node" presStyleLbl="node1" presStyleIdx="6" presStyleCnt="8" custScaleX="127875" custScaleY="74911">
        <dgm:presLayoutVars>
          <dgm:bulletEnabled val="1"/>
        </dgm:presLayoutVars>
      </dgm:prSet>
      <dgm:spPr/>
      <dgm:t>
        <a:bodyPr/>
        <a:lstStyle/>
        <a:p>
          <a:endParaRPr lang="en-US"/>
        </a:p>
      </dgm:t>
    </dgm:pt>
    <dgm:pt modelId="{6D500B74-16A3-4CA0-A0E3-C2CBAAB4F994}" type="pres">
      <dgm:prSet presAssocID="{A8FAAA24-3DB7-4AFE-8D6E-1FF127F6A8FE}" presName="spNode" presStyleCnt="0"/>
      <dgm:spPr/>
      <dgm:t>
        <a:bodyPr/>
        <a:lstStyle/>
        <a:p>
          <a:endParaRPr lang="en-US"/>
        </a:p>
      </dgm:t>
    </dgm:pt>
    <dgm:pt modelId="{049616A8-A793-4C77-8E33-8F4622C118F7}" type="pres">
      <dgm:prSet presAssocID="{8ED530B9-2AE0-4731-B182-B27C1D10B60C}" presName="sibTrans" presStyleLbl="sibTrans1D1" presStyleIdx="6" presStyleCnt="8"/>
      <dgm:spPr/>
      <dgm:t>
        <a:bodyPr/>
        <a:lstStyle/>
        <a:p>
          <a:endParaRPr lang="en-US"/>
        </a:p>
      </dgm:t>
    </dgm:pt>
    <dgm:pt modelId="{3204064E-86B9-4A1D-AC40-6B3607D41628}" type="pres">
      <dgm:prSet presAssocID="{78A95A28-5B18-4CAB-A8F7-FCAAA6066699}" presName="node" presStyleLbl="node1" presStyleIdx="7" presStyleCnt="8" custScaleX="127875" custScaleY="74911">
        <dgm:presLayoutVars>
          <dgm:bulletEnabled val="1"/>
        </dgm:presLayoutVars>
      </dgm:prSet>
      <dgm:spPr/>
      <dgm:t>
        <a:bodyPr/>
        <a:lstStyle/>
        <a:p>
          <a:endParaRPr lang="en-US"/>
        </a:p>
      </dgm:t>
    </dgm:pt>
    <dgm:pt modelId="{285E9CCE-C7D2-4139-86F0-64E7E1C35BC1}" type="pres">
      <dgm:prSet presAssocID="{78A95A28-5B18-4CAB-A8F7-FCAAA6066699}" presName="spNode" presStyleCnt="0"/>
      <dgm:spPr/>
      <dgm:t>
        <a:bodyPr/>
        <a:lstStyle/>
        <a:p>
          <a:endParaRPr lang="en-US"/>
        </a:p>
      </dgm:t>
    </dgm:pt>
    <dgm:pt modelId="{19FF4228-BCF6-4DBF-AEE0-CF82A986A726}" type="pres">
      <dgm:prSet presAssocID="{DA16D8F2-7AA0-43B2-99A1-9E110743886E}" presName="sibTrans" presStyleLbl="sibTrans1D1" presStyleIdx="7" presStyleCnt="8"/>
      <dgm:spPr/>
      <dgm:t>
        <a:bodyPr/>
        <a:lstStyle/>
        <a:p>
          <a:endParaRPr lang="en-US"/>
        </a:p>
      </dgm:t>
    </dgm:pt>
  </dgm:ptLst>
  <dgm:cxnLst>
    <dgm:cxn modelId="{FF5B6A75-2579-468E-9433-CCFAE5E9BDE6}" type="presOf" srcId="{DA16D8F2-7AA0-43B2-99A1-9E110743886E}" destId="{19FF4228-BCF6-4DBF-AEE0-CF82A986A726}" srcOrd="0" destOrd="0" presId="urn:microsoft.com/office/officeart/2005/8/layout/cycle5"/>
    <dgm:cxn modelId="{37BF8AAE-F2D1-47FD-80C7-85A2611AA334}" srcId="{65053B36-E459-4699-9118-038C8F52F23D}" destId="{97D4A84A-FD53-4C89-8766-B5C0A5025285}" srcOrd="2" destOrd="0" parTransId="{83CF93A1-5BFE-4327-89FC-F3B074DB56BE}" sibTransId="{5FD615BE-97D0-4C69-8037-060D7CF45582}"/>
    <dgm:cxn modelId="{E68DD861-0A35-490E-A328-30FF4D66BCF9}" type="presOf" srcId="{16A220BF-2A6B-A246-BD86-15A7663B08AE}" destId="{3BACACFC-1124-AF4D-BBB2-76FDB50352A6}" srcOrd="0" destOrd="0" presId="urn:microsoft.com/office/officeart/2005/8/layout/cycle5"/>
    <dgm:cxn modelId="{832CB5FC-40F0-47E3-9A69-8ABDECA0FEBB}" type="presOf" srcId="{99C07F7C-24F7-F44B-8AEB-A4EC5174B3B9}" destId="{6A2CC0A6-BC38-5041-A60B-0DABCA6762C7}" srcOrd="0" destOrd="0" presId="urn:microsoft.com/office/officeart/2005/8/layout/cycle5"/>
    <dgm:cxn modelId="{F7DBE9D5-9F88-4949-BA29-D2B6D7975F45}" type="presOf" srcId="{A8FAAA24-3DB7-4AFE-8D6E-1FF127F6A8FE}" destId="{E2536CDD-7DBF-4C6B-85BF-882FE6A71FDF}" srcOrd="0" destOrd="0" presId="urn:microsoft.com/office/officeart/2005/8/layout/cycle5"/>
    <dgm:cxn modelId="{669CCB14-E5B8-CC48-BF1D-459F50D6BB21}" srcId="{65053B36-E459-4699-9118-038C8F52F23D}" destId="{CA9A9111-DB94-5549-9608-EEE6A3A2D980}" srcOrd="3" destOrd="0" parTransId="{C02256F6-1491-DF41-85E7-7AB4145834E4}" sibTransId="{99C07F7C-24F7-F44B-8AEB-A4EC5174B3B9}"/>
    <dgm:cxn modelId="{BCD343DC-1B85-4FCF-817B-24887D1B3E23}" srcId="{65053B36-E459-4699-9118-038C8F52F23D}" destId="{D826B2FE-5AC9-47EE-AEB3-142395FBDE71}" srcOrd="4" destOrd="0" parTransId="{CB1A36D4-FDE9-48F2-98C9-29576A48DEAF}" sibTransId="{E81A7496-7C34-4DBF-9C3D-D0A2A73191C8}"/>
    <dgm:cxn modelId="{5CD3F198-A919-4834-990A-5FA27CB17C90}" type="presOf" srcId="{D826B2FE-5AC9-47EE-AEB3-142395FBDE71}" destId="{1E7C3E94-8CB6-456F-B0D4-B3FA407A51A6}" srcOrd="0" destOrd="0" presId="urn:microsoft.com/office/officeart/2005/8/layout/cycle5"/>
    <dgm:cxn modelId="{0B7D10A1-E18E-42B9-BE89-31A5D7697892}" type="presOf" srcId="{661A4A79-0AAA-4C36-BEAB-A61C849008FA}" destId="{25E735C8-6CA7-48F9-B4AF-4D9B92978769}" srcOrd="0" destOrd="0" presId="urn:microsoft.com/office/officeart/2005/8/layout/cycle5"/>
    <dgm:cxn modelId="{0FEACBE7-9877-46A8-9701-E31093846DBA}" srcId="{65053B36-E459-4699-9118-038C8F52F23D}" destId="{A8FAAA24-3DB7-4AFE-8D6E-1FF127F6A8FE}" srcOrd="6" destOrd="0" parTransId="{83664775-34AE-41A2-A40A-AEE1DCB28F5A}" sibTransId="{8ED530B9-2AE0-4731-B182-B27C1D10B60C}"/>
    <dgm:cxn modelId="{DDE8938D-9B46-4EEC-9D74-69D38C6AE27D}" srcId="{65053B36-E459-4699-9118-038C8F52F23D}" destId="{78A95A28-5B18-4CAB-A8F7-FCAAA6066699}" srcOrd="7" destOrd="0" parTransId="{6BE8ECF0-24C5-40B1-9F35-926034AD3A7E}" sibTransId="{DA16D8F2-7AA0-43B2-99A1-9E110743886E}"/>
    <dgm:cxn modelId="{6A9B2847-D161-4C08-BED1-73E8C8A21284}" type="presOf" srcId="{CA9A9111-DB94-5549-9608-EEE6A3A2D980}" destId="{4BA36C64-20B8-A14E-8759-154A58F6D6C3}" srcOrd="0" destOrd="0" presId="urn:microsoft.com/office/officeart/2005/8/layout/cycle5"/>
    <dgm:cxn modelId="{AAFC529F-665D-4161-8629-9ED06C9306F6}" type="presOf" srcId="{8ED530B9-2AE0-4731-B182-B27C1D10B60C}" destId="{049616A8-A793-4C77-8E33-8F4622C118F7}" srcOrd="0" destOrd="0" presId="urn:microsoft.com/office/officeart/2005/8/layout/cycle5"/>
    <dgm:cxn modelId="{98FEEC2E-0B58-4F3A-AE03-397F1BF3F6C3}" type="presOf" srcId="{03570386-4604-4B40-84F0-E9CB1E7DA604}" destId="{8864FD29-B527-0A45-AF38-136A7CA3EA73}" srcOrd="0" destOrd="0" presId="urn:microsoft.com/office/officeart/2005/8/layout/cycle5"/>
    <dgm:cxn modelId="{86B84186-D7C1-4CD5-B4EF-FC9681935333}" type="presOf" srcId="{4AD66445-1D35-5E4B-97CB-F1868A81F976}" destId="{F21E2F18-F043-2846-95DB-CBAA147D529B}" srcOrd="0" destOrd="0" presId="urn:microsoft.com/office/officeart/2005/8/layout/cycle5"/>
    <dgm:cxn modelId="{8AE7FCF0-572B-45B4-8706-F20BD3EE6742}" type="presOf" srcId="{97D4A84A-FD53-4C89-8766-B5C0A5025285}" destId="{F0A86B52-E2FF-4D63-93A1-E61D8377C34A}" srcOrd="0" destOrd="0" presId="urn:microsoft.com/office/officeart/2005/8/layout/cycle5"/>
    <dgm:cxn modelId="{D60B4FF1-27EE-5447-9766-00F07C82332B}" srcId="{65053B36-E459-4699-9118-038C8F52F23D}" destId="{167BEB73-3A00-7345-985F-605B40EEBA4D}" srcOrd="1" destOrd="0" parTransId="{DAAA6469-0CAE-2B4A-86DE-BE4B0168B09C}" sibTransId="{16A220BF-2A6B-A246-BD86-15A7663B08AE}"/>
    <dgm:cxn modelId="{6FA06DDC-0F38-DE42-863F-EB8F7A4572BE}" srcId="{65053B36-E459-4699-9118-038C8F52F23D}" destId="{4AD66445-1D35-5E4B-97CB-F1868A81F976}" srcOrd="0" destOrd="0" parTransId="{D6E6296C-8865-CD45-8B84-2CE77AEEFEAD}" sibTransId="{03570386-4604-4B40-84F0-E9CB1E7DA604}"/>
    <dgm:cxn modelId="{F04337F0-0064-49DB-AA23-7410EFEBE010}" type="presOf" srcId="{E81A7496-7C34-4DBF-9C3D-D0A2A73191C8}" destId="{0FD4A519-10D4-4EE7-AC3E-EBD7D85740E2}" srcOrd="0" destOrd="0" presId="urn:microsoft.com/office/officeart/2005/8/layout/cycle5"/>
    <dgm:cxn modelId="{B5BC668F-6986-4C30-A89C-D29D816A7FE4}" type="presOf" srcId="{78A95A28-5B18-4CAB-A8F7-FCAAA6066699}" destId="{3204064E-86B9-4A1D-AC40-6B3607D41628}" srcOrd="0" destOrd="0" presId="urn:microsoft.com/office/officeart/2005/8/layout/cycle5"/>
    <dgm:cxn modelId="{1CA478E0-7B84-4B89-8D06-4DC510CF2FD2}" type="presOf" srcId="{65053B36-E459-4699-9118-038C8F52F23D}" destId="{6A20FEC1-C6EF-4469-886F-1FB4E4E06963}" srcOrd="0" destOrd="0" presId="urn:microsoft.com/office/officeart/2005/8/layout/cycle5"/>
    <dgm:cxn modelId="{2D7E823C-981E-43A8-8F0F-0F1E4F1EFC0F}" type="presOf" srcId="{5FD615BE-97D0-4C69-8037-060D7CF45582}" destId="{A9CD118D-5A7B-4B7B-BEB0-016F1E217120}" srcOrd="0" destOrd="0" presId="urn:microsoft.com/office/officeart/2005/8/layout/cycle5"/>
    <dgm:cxn modelId="{C57AD339-F80A-4A07-951C-778FDAE65701}" type="presOf" srcId="{167BEB73-3A00-7345-985F-605B40EEBA4D}" destId="{9ED3D520-3DE0-864B-ACAB-5B591616A6D9}" srcOrd="0" destOrd="0" presId="urn:microsoft.com/office/officeart/2005/8/layout/cycle5"/>
    <dgm:cxn modelId="{2B5E0A6D-F575-41A7-ABFE-5940ED368E39}" type="presOf" srcId="{F97789DC-0FAD-4C2E-AB9D-457E85023924}" destId="{7DFDE678-6B1C-4BBC-A38E-46FB50420688}" srcOrd="0" destOrd="0" presId="urn:microsoft.com/office/officeart/2005/8/layout/cycle5"/>
    <dgm:cxn modelId="{6C6D0C39-16F5-4C23-93FF-663C03421B62}" srcId="{65053B36-E459-4699-9118-038C8F52F23D}" destId="{661A4A79-0AAA-4C36-BEAB-A61C849008FA}" srcOrd="5" destOrd="0" parTransId="{1B4B79AA-B091-4787-A5DB-5E75A9449EAF}" sibTransId="{F97789DC-0FAD-4C2E-AB9D-457E85023924}"/>
    <dgm:cxn modelId="{BD0F0BB6-1D2E-4C7B-9847-1CC9BB2C2634}" type="presParOf" srcId="{6A20FEC1-C6EF-4469-886F-1FB4E4E06963}" destId="{F21E2F18-F043-2846-95DB-CBAA147D529B}" srcOrd="0" destOrd="0" presId="urn:microsoft.com/office/officeart/2005/8/layout/cycle5"/>
    <dgm:cxn modelId="{E2FA3200-48E9-4D82-B13C-DFA9D84C27C1}" type="presParOf" srcId="{6A20FEC1-C6EF-4469-886F-1FB4E4E06963}" destId="{3DAA6B48-225A-4840-B4FD-B5777A24A577}" srcOrd="1" destOrd="0" presId="urn:microsoft.com/office/officeart/2005/8/layout/cycle5"/>
    <dgm:cxn modelId="{18E94226-5AD6-4387-A378-C638C870CAC3}" type="presParOf" srcId="{6A20FEC1-C6EF-4469-886F-1FB4E4E06963}" destId="{8864FD29-B527-0A45-AF38-136A7CA3EA73}" srcOrd="2" destOrd="0" presId="urn:microsoft.com/office/officeart/2005/8/layout/cycle5"/>
    <dgm:cxn modelId="{87B25F78-CE72-44ED-AA53-7FE3E8A38B98}" type="presParOf" srcId="{6A20FEC1-C6EF-4469-886F-1FB4E4E06963}" destId="{9ED3D520-3DE0-864B-ACAB-5B591616A6D9}" srcOrd="3" destOrd="0" presId="urn:microsoft.com/office/officeart/2005/8/layout/cycle5"/>
    <dgm:cxn modelId="{798F0227-232E-4850-8117-27D8D9E75E03}" type="presParOf" srcId="{6A20FEC1-C6EF-4469-886F-1FB4E4E06963}" destId="{C1125BC2-4A5A-5C43-8663-E2876B3EEBFA}" srcOrd="4" destOrd="0" presId="urn:microsoft.com/office/officeart/2005/8/layout/cycle5"/>
    <dgm:cxn modelId="{AF03437F-38E4-4C80-8E25-BE6E720EAFAD}" type="presParOf" srcId="{6A20FEC1-C6EF-4469-886F-1FB4E4E06963}" destId="{3BACACFC-1124-AF4D-BBB2-76FDB50352A6}" srcOrd="5" destOrd="0" presId="urn:microsoft.com/office/officeart/2005/8/layout/cycle5"/>
    <dgm:cxn modelId="{80AAACD4-0D35-4CC4-94D7-C6E13FB0C607}" type="presParOf" srcId="{6A20FEC1-C6EF-4469-886F-1FB4E4E06963}" destId="{F0A86B52-E2FF-4D63-93A1-E61D8377C34A}" srcOrd="6" destOrd="0" presId="urn:microsoft.com/office/officeart/2005/8/layout/cycle5"/>
    <dgm:cxn modelId="{2BE80186-E72B-428C-8135-8D4D6FFE8814}" type="presParOf" srcId="{6A20FEC1-C6EF-4469-886F-1FB4E4E06963}" destId="{FDCC661F-5906-4C2E-95FD-42BD7C141BE9}" srcOrd="7" destOrd="0" presId="urn:microsoft.com/office/officeart/2005/8/layout/cycle5"/>
    <dgm:cxn modelId="{4C7A65BF-B278-4AA0-AA29-35D160EE910A}" type="presParOf" srcId="{6A20FEC1-C6EF-4469-886F-1FB4E4E06963}" destId="{A9CD118D-5A7B-4B7B-BEB0-016F1E217120}" srcOrd="8" destOrd="0" presId="urn:microsoft.com/office/officeart/2005/8/layout/cycle5"/>
    <dgm:cxn modelId="{B4265B91-0660-49FE-973E-011B8C462A34}" type="presParOf" srcId="{6A20FEC1-C6EF-4469-886F-1FB4E4E06963}" destId="{4BA36C64-20B8-A14E-8759-154A58F6D6C3}" srcOrd="9" destOrd="0" presId="urn:microsoft.com/office/officeart/2005/8/layout/cycle5"/>
    <dgm:cxn modelId="{D035BFD8-D371-4FD9-8A59-833395209B85}" type="presParOf" srcId="{6A20FEC1-C6EF-4469-886F-1FB4E4E06963}" destId="{6C64C368-C8AD-DC46-9E87-FF501AEF864A}" srcOrd="10" destOrd="0" presId="urn:microsoft.com/office/officeart/2005/8/layout/cycle5"/>
    <dgm:cxn modelId="{2A913613-43DF-4E7A-92AA-750F59BB6FDA}" type="presParOf" srcId="{6A20FEC1-C6EF-4469-886F-1FB4E4E06963}" destId="{6A2CC0A6-BC38-5041-A60B-0DABCA6762C7}" srcOrd="11" destOrd="0" presId="urn:microsoft.com/office/officeart/2005/8/layout/cycle5"/>
    <dgm:cxn modelId="{665369EF-0BD2-4264-A863-1448F11A327B}" type="presParOf" srcId="{6A20FEC1-C6EF-4469-886F-1FB4E4E06963}" destId="{1E7C3E94-8CB6-456F-B0D4-B3FA407A51A6}" srcOrd="12" destOrd="0" presId="urn:microsoft.com/office/officeart/2005/8/layout/cycle5"/>
    <dgm:cxn modelId="{01BEBC3D-2448-44FA-A43F-AC6266186D08}" type="presParOf" srcId="{6A20FEC1-C6EF-4469-886F-1FB4E4E06963}" destId="{E838B6B8-75DF-4528-9C2A-BB7A7D07CE89}" srcOrd="13" destOrd="0" presId="urn:microsoft.com/office/officeart/2005/8/layout/cycle5"/>
    <dgm:cxn modelId="{C3D09353-AC1D-4977-A621-5618001F6933}" type="presParOf" srcId="{6A20FEC1-C6EF-4469-886F-1FB4E4E06963}" destId="{0FD4A519-10D4-4EE7-AC3E-EBD7D85740E2}" srcOrd="14" destOrd="0" presId="urn:microsoft.com/office/officeart/2005/8/layout/cycle5"/>
    <dgm:cxn modelId="{C61962BC-6DFB-4872-B1BB-53DC1AE8CF41}" type="presParOf" srcId="{6A20FEC1-C6EF-4469-886F-1FB4E4E06963}" destId="{25E735C8-6CA7-48F9-B4AF-4D9B92978769}" srcOrd="15" destOrd="0" presId="urn:microsoft.com/office/officeart/2005/8/layout/cycle5"/>
    <dgm:cxn modelId="{847F10CD-A471-433F-8DCD-97D4168D36AA}" type="presParOf" srcId="{6A20FEC1-C6EF-4469-886F-1FB4E4E06963}" destId="{EC522338-C25D-4866-ABF3-7A3BB86AF8C6}" srcOrd="16" destOrd="0" presId="urn:microsoft.com/office/officeart/2005/8/layout/cycle5"/>
    <dgm:cxn modelId="{0E3E4B5E-72F5-4AAE-B12E-F89F101F2294}" type="presParOf" srcId="{6A20FEC1-C6EF-4469-886F-1FB4E4E06963}" destId="{7DFDE678-6B1C-4BBC-A38E-46FB50420688}" srcOrd="17" destOrd="0" presId="urn:microsoft.com/office/officeart/2005/8/layout/cycle5"/>
    <dgm:cxn modelId="{F6037184-68FA-498C-9262-116A97D22CE3}" type="presParOf" srcId="{6A20FEC1-C6EF-4469-886F-1FB4E4E06963}" destId="{E2536CDD-7DBF-4C6B-85BF-882FE6A71FDF}" srcOrd="18" destOrd="0" presId="urn:microsoft.com/office/officeart/2005/8/layout/cycle5"/>
    <dgm:cxn modelId="{76E2CA3B-2970-425C-955D-DA49BA67773D}" type="presParOf" srcId="{6A20FEC1-C6EF-4469-886F-1FB4E4E06963}" destId="{6D500B74-16A3-4CA0-A0E3-C2CBAAB4F994}" srcOrd="19" destOrd="0" presId="urn:microsoft.com/office/officeart/2005/8/layout/cycle5"/>
    <dgm:cxn modelId="{94F43A14-E3ED-4BB3-B210-F805CE62D2C9}" type="presParOf" srcId="{6A20FEC1-C6EF-4469-886F-1FB4E4E06963}" destId="{049616A8-A793-4C77-8E33-8F4622C118F7}" srcOrd="20" destOrd="0" presId="urn:microsoft.com/office/officeart/2005/8/layout/cycle5"/>
    <dgm:cxn modelId="{8BDC4968-56AC-4C33-B43E-4C02A0238494}" type="presParOf" srcId="{6A20FEC1-C6EF-4469-886F-1FB4E4E06963}" destId="{3204064E-86B9-4A1D-AC40-6B3607D41628}" srcOrd="21" destOrd="0" presId="urn:microsoft.com/office/officeart/2005/8/layout/cycle5"/>
    <dgm:cxn modelId="{A5BE0881-4909-4EE2-ABC2-1FF1AA86F59A}" type="presParOf" srcId="{6A20FEC1-C6EF-4469-886F-1FB4E4E06963}" destId="{285E9CCE-C7D2-4139-86F0-64E7E1C35BC1}" srcOrd="22" destOrd="0" presId="urn:microsoft.com/office/officeart/2005/8/layout/cycle5"/>
    <dgm:cxn modelId="{D9920EF4-4A32-4D27-841C-F6849BEFCD67}" type="presParOf" srcId="{6A20FEC1-C6EF-4469-886F-1FB4E4E06963}" destId="{19FF4228-BCF6-4DBF-AEE0-CF82A986A726}" srcOrd="23" destOrd="0" presId="urn:microsoft.com/office/officeart/2005/8/layout/cycle5"/>
  </dgm:cxnLst>
  <dgm:bg>
    <a:noFill/>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053B36-E459-4699-9118-038C8F52F23D}" type="doc">
      <dgm:prSet loTypeId="urn:microsoft.com/office/officeart/2005/8/layout/cycle5" loCatId="cycle" qsTypeId="urn:microsoft.com/office/officeart/2005/8/quickstyle/simple3" qsCatId="simple" csTypeId="urn:microsoft.com/office/officeart/2005/8/colors/accent1_3" csCatId="accent1" phldr="1"/>
      <dgm:spPr/>
      <dgm:t>
        <a:bodyPr/>
        <a:lstStyle/>
        <a:p>
          <a:endParaRPr lang="en-US"/>
        </a:p>
      </dgm:t>
    </dgm:pt>
    <dgm:pt modelId="{97D4A84A-FD53-4C89-8766-B5C0A5025285}">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Assure</a:t>
          </a:r>
        </a:p>
      </dgm:t>
    </dgm:pt>
    <dgm:pt modelId="{83CF93A1-5BFE-4327-89FC-F3B074DB56BE}" type="parTrans" cxnId="{37BF8AAE-F2D1-47FD-80C7-85A2611AA334}">
      <dgm:prSet/>
      <dgm:spPr/>
      <dgm:t>
        <a:bodyPr/>
        <a:lstStyle/>
        <a:p>
          <a:endParaRPr lang="en-US" sz="1400" b="0"/>
        </a:p>
      </dgm:t>
    </dgm:pt>
    <dgm:pt modelId="{5FD615BE-97D0-4C69-8037-060D7CF45582}" type="sibTrans" cxnId="{37BF8AAE-F2D1-47FD-80C7-85A2611AA334}">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D826B2FE-5AC9-47EE-AEB3-142395FBDE71}">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Preserve</a:t>
          </a:r>
        </a:p>
      </dgm:t>
    </dgm:pt>
    <dgm:pt modelId="{CB1A36D4-FDE9-48F2-98C9-29576A48DEAF}" type="parTrans" cxnId="{BCD343DC-1B85-4FCF-817B-24887D1B3E23}">
      <dgm:prSet/>
      <dgm:spPr/>
      <dgm:t>
        <a:bodyPr/>
        <a:lstStyle/>
        <a:p>
          <a:endParaRPr lang="en-US" sz="1400" b="0"/>
        </a:p>
      </dgm:t>
    </dgm:pt>
    <dgm:pt modelId="{E81A7496-7C34-4DBF-9C3D-D0A2A73191C8}" type="sibTrans" cxnId="{BCD343DC-1B85-4FCF-817B-24887D1B3E23}">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661A4A79-0AAA-4C36-BEAB-A61C849008FA}">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Discover</a:t>
          </a:r>
        </a:p>
      </dgm:t>
    </dgm:pt>
    <dgm:pt modelId="{1B4B79AA-B091-4787-A5DB-5E75A9449EAF}" type="parTrans" cxnId="{6C6D0C39-16F5-4C23-93FF-663C03421B62}">
      <dgm:prSet/>
      <dgm:spPr/>
      <dgm:t>
        <a:bodyPr/>
        <a:lstStyle/>
        <a:p>
          <a:endParaRPr lang="en-US" sz="1400" b="0"/>
        </a:p>
      </dgm:t>
    </dgm:pt>
    <dgm:pt modelId="{F97789DC-0FAD-4C2E-AB9D-457E85023924}" type="sibTrans" cxnId="{6C6D0C39-16F5-4C23-93FF-663C03421B62}">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A8FAAA24-3DB7-4AFE-8D6E-1FF127F6A8FE}">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Integrate</a:t>
          </a:r>
        </a:p>
      </dgm:t>
    </dgm:pt>
    <dgm:pt modelId="{83664775-34AE-41A2-A40A-AEE1DCB28F5A}" type="parTrans" cxnId="{0FEACBE7-9877-46A8-9701-E31093846DBA}">
      <dgm:prSet/>
      <dgm:spPr/>
      <dgm:t>
        <a:bodyPr/>
        <a:lstStyle/>
        <a:p>
          <a:endParaRPr lang="en-US" sz="1400" b="0"/>
        </a:p>
      </dgm:t>
    </dgm:pt>
    <dgm:pt modelId="{8ED530B9-2AE0-4731-B182-B27C1D10B60C}" type="sibTrans" cxnId="{0FEACBE7-9877-46A8-9701-E31093846DBA}">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78A95A28-5B18-4CAB-A8F7-FCAAA6066699}">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Analyze</a:t>
          </a:r>
        </a:p>
      </dgm:t>
    </dgm:pt>
    <dgm:pt modelId="{6BE8ECF0-24C5-40B1-9F35-926034AD3A7E}" type="parTrans" cxnId="{DDE8938D-9B46-4EEC-9D74-69D38C6AE27D}">
      <dgm:prSet/>
      <dgm:spPr/>
      <dgm:t>
        <a:bodyPr/>
        <a:lstStyle/>
        <a:p>
          <a:endParaRPr lang="en-US" sz="1400" b="0"/>
        </a:p>
      </dgm:t>
    </dgm:pt>
    <dgm:pt modelId="{DA16D8F2-7AA0-43B2-99A1-9E110743886E}" type="sibTrans" cxnId="{DDE8938D-9B46-4EEC-9D74-69D38C6AE27D}">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4AD66445-1D35-5E4B-97CB-F1868A81F976}">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Plan</a:t>
          </a:r>
          <a:endParaRPr lang="en-US" sz="2000" dirty="0">
            <a:solidFill>
              <a:srgbClr val="186072"/>
            </a:solidFill>
          </a:endParaRPr>
        </a:p>
      </dgm:t>
    </dgm:pt>
    <dgm:pt modelId="{D6E6296C-8865-CD45-8B84-2CE77AEEFEAD}" type="parTrans" cxnId="{6FA06DDC-0F38-DE42-863F-EB8F7A4572BE}">
      <dgm:prSet/>
      <dgm:spPr/>
      <dgm:t>
        <a:bodyPr/>
        <a:lstStyle/>
        <a:p>
          <a:endParaRPr lang="en-US" sz="1400" b="0"/>
        </a:p>
      </dgm:t>
    </dgm:pt>
    <dgm:pt modelId="{03570386-4604-4B40-84F0-E9CB1E7DA604}" type="sibTrans" cxnId="{6FA06DDC-0F38-DE42-863F-EB8F7A4572BE}">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CA9A9111-DB94-5549-9608-EEE6A3A2D980}">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Describe</a:t>
          </a:r>
          <a:endParaRPr lang="en-US" sz="2000" b="1" dirty="0">
            <a:solidFill>
              <a:srgbClr val="186072"/>
            </a:solidFill>
          </a:endParaRPr>
        </a:p>
      </dgm:t>
    </dgm:pt>
    <dgm:pt modelId="{C02256F6-1491-DF41-85E7-7AB4145834E4}" type="parTrans" cxnId="{669CCB14-E5B8-CC48-BF1D-459F50D6BB21}">
      <dgm:prSet/>
      <dgm:spPr/>
      <dgm:t>
        <a:bodyPr/>
        <a:lstStyle/>
        <a:p>
          <a:endParaRPr lang="en-US" sz="1400" b="0"/>
        </a:p>
      </dgm:t>
    </dgm:pt>
    <dgm:pt modelId="{99C07F7C-24F7-F44B-8AEB-A4EC5174B3B9}" type="sibTrans" cxnId="{669CCB14-E5B8-CC48-BF1D-459F50D6BB21}">
      <dgm:prSet/>
      <dgm:spPr>
        <a:ln w="28575" cap="flat" cmpd="sng" algn="ctr">
          <a:solidFill>
            <a:srgbClr val="186072"/>
          </a:solidFill>
          <a:prstDash val="solid"/>
          <a:round/>
          <a:headEnd type="none" w="med" len="med"/>
          <a:tailEnd type="arrow" w="med" len="med"/>
        </a:ln>
      </dgm:spPr>
      <dgm:t>
        <a:bodyPr/>
        <a:lstStyle/>
        <a:p>
          <a:endParaRPr lang="en-US" sz="1400" b="0"/>
        </a:p>
      </dgm:t>
    </dgm:pt>
    <dgm:pt modelId="{167BEB73-3A00-7345-985F-605B40EEBA4D}">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Collect</a:t>
          </a:r>
          <a:endParaRPr lang="en-US" sz="2000" dirty="0">
            <a:solidFill>
              <a:srgbClr val="186072"/>
            </a:solidFill>
          </a:endParaRPr>
        </a:p>
      </dgm:t>
    </dgm:pt>
    <dgm:pt modelId="{DAAA6469-0CAE-2B4A-86DE-BE4B0168B09C}" type="parTrans" cxnId="{D60B4FF1-27EE-5447-9766-00F07C82332B}">
      <dgm:prSet/>
      <dgm:spPr/>
      <dgm:t>
        <a:bodyPr/>
        <a:lstStyle/>
        <a:p>
          <a:endParaRPr lang="en-US"/>
        </a:p>
      </dgm:t>
    </dgm:pt>
    <dgm:pt modelId="{16A220BF-2A6B-A246-BD86-15A7663B08AE}" type="sibTrans" cxnId="{D60B4FF1-27EE-5447-9766-00F07C82332B}">
      <dgm:prSet/>
      <dgm:spPr>
        <a:solidFill>
          <a:schemeClr val="accent1"/>
        </a:solidFill>
        <a:ln w="28575">
          <a:solidFill>
            <a:srgbClr val="186072"/>
          </a:solidFill>
        </a:ln>
      </dgm:spPr>
      <dgm:t>
        <a:bodyPr/>
        <a:lstStyle/>
        <a:p>
          <a:endParaRPr lang="en-US"/>
        </a:p>
      </dgm:t>
    </dgm:pt>
    <dgm:pt modelId="{6A20FEC1-C6EF-4469-886F-1FB4E4E06963}" type="pres">
      <dgm:prSet presAssocID="{65053B36-E459-4699-9118-038C8F52F23D}" presName="cycle" presStyleCnt="0">
        <dgm:presLayoutVars>
          <dgm:dir/>
          <dgm:resizeHandles val="exact"/>
        </dgm:presLayoutVars>
      </dgm:prSet>
      <dgm:spPr/>
      <dgm:t>
        <a:bodyPr/>
        <a:lstStyle/>
        <a:p>
          <a:endParaRPr lang="en-US"/>
        </a:p>
      </dgm:t>
    </dgm:pt>
    <dgm:pt modelId="{F21E2F18-F043-2846-95DB-CBAA147D529B}" type="pres">
      <dgm:prSet presAssocID="{4AD66445-1D35-5E4B-97CB-F1868A81F976}" presName="node" presStyleLbl="node1" presStyleIdx="0" presStyleCnt="8" custScaleX="127875" custScaleY="74911">
        <dgm:presLayoutVars>
          <dgm:bulletEnabled val="1"/>
        </dgm:presLayoutVars>
      </dgm:prSet>
      <dgm:spPr/>
      <dgm:t>
        <a:bodyPr/>
        <a:lstStyle/>
        <a:p>
          <a:endParaRPr lang="en-US"/>
        </a:p>
      </dgm:t>
    </dgm:pt>
    <dgm:pt modelId="{3DAA6B48-225A-4840-B4FD-B5777A24A577}" type="pres">
      <dgm:prSet presAssocID="{4AD66445-1D35-5E4B-97CB-F1868A81F976}" presName="spNode" presStyleCnt="0"/>
      <dgm:spPr/>
      <dgm:t>
        <a:bodyPr/>
        <a:lstStyle/>
        <a:p>
          <a:endParaRPr lang="en-US"/>
        </a:p>
      </dgm:t>
    </dgm:pt>
    <dgm:pt modelId="{8864FD29-B527-0A45-AF38-136A7CA3EA73}" type="pres">
      <dgm:prSet presAssocID="{03570386-4604-4B40-84F0-E9CB1E7DA604}" presName="sibTrans" presStyleLbl="sibTrans1D1" presStyleIdx="0" presStyleCnt="8"/>
      <dgm:spPr/>
      <dgm:t>
        <a:bodyPr/>
        <a:lstStyle/>
        <a:p>
          <a:endParaRPr lang="en-US"/>
        </a:p>
      </dgm:t>
    </dgm:pt>
    <dgm:pt modelId="{9ED3D520-3DE0-864B-ACAB-5B591616A6D9}" type="pres">
      <dgm:prSet presAssocID="{167BEB73-3A00-7345-985F-605B40EEBA4D}" presName="node" presStyleLbl="node1" presStyleIdx="1" presStyleCnt="8" custScaleX="127644" custScaleY="74877">
        <dgm:presLayoutVars>
          <dgm:bulletEnabled val="1"/>
        </dgm:presLayoutVars>
      </dgm:prSet>
      <dgm:spPr/>
      <dgm:t>
        <a:bodyPr/>
        <a:lstStyle/>
        <a:p>
          <a:endParaRPr lang="en-US"/>
        </a:p>
      </dgm:t>
    </dgm:pt>
    <dgm:pt modelId="{C1125BC2-4A5A-5C43-8663-E2876B3EEBFA}" type="pres">
      <dgm:prSet presAssocID="{167BEB73-3A00-7345-985F-605B40EEBA4D}" presName="spNode" presStyleCnt="0"/>
      <dgm:spPr/>
      <dgm:t>
        <a:bodyPr/>
        <a:lstStyle/>
        <a:p>
          <a:endParaRPr lang="en-US"/>
        </a:p>
      </dgm:t>
    </dgm:pt>
    <dgm:pt modelId="{3BACACFC-1124-AF4D-BBB2-76FDB50352A6}" type="pres">
      <dgm:prSet presAssocID="{16A220BF-2A6B-A246-BD86-15A7663B08AE}" presName="sibTrans" presStyleLbl="sibTrans1D1" presStyleIdx="1" presStyleCnt="8"/>
      <dgm:spPr/>
      <dgm:t>
        <a:bodyPr/>
        <a:lstStyle/>
        <a:p>
          <a:endParaRPr lang="en-US"/>
        </a:p>
      </dgm:t>
    </dgm:pt>
    <dgm:pt modelId="{F0A86B52-E2FF-4D63-93A1-E61D8377C34A}" type="pres">
      <dgm:prSet presAssocID="{97D4A84A-FD53-4C89-8766-B5C0A5025285}" presName="node" presStyleLbl="node1" presStyleIdx="2" presStyleCnt="8" custScaleX="127875" custScaleY="74911">
        <dgm:presLayoutVars>
          <dgm:bulletEnabled val="1"/>
        </dgm:presLayoutVars>
      </dgm:prSet>
      <dgm:spPr/>
      <dgm:t>
        <a:bodyPr/>
        <a:lstStyle/>
        <a:p>
          <a:endParaRPr lang="en-US"/>
        </a:p>
      </dgm:t>
    </dgm:pt>
    <dgm:pt modelId="{FDCC661F-5906-4C2E-95FD-42BD7C141BE9}" type="pres">
      <dgm:prSet presAssocID="{97D4A84A-FD53-4C89-8766-B5C0A5025285}" presName="spNode" presStyleCnt="0"/>
      <dgm:spPr/>
      <dgm:t>
        <a:bodyPr/>
        <a:lstStyle/>
        <a:p>
          <a:endParaRPr lang="en-US"/>
        </a:p>
      </dgm:t>
    </dgm:pt>
    <dgm:pt modelId="{A9CD118D-5A7B-4B7B-BEB0-016F1E217120}" type="pres">
      <dgm:prSet presAssocID="{5FD615BE-97D0-4C69-8037-060D7CF45582}" presName="sibTrans" presStyleLbl="sibTrans1D1" presStyleIdx="2" presStyleCnt="8"/>
      <dgm:spPr/>
      <dgm:t>
        <a:bodyPr/>
        <a:lstStyle/>
        <a:p>
          <a:endParaRPr lang="en-US"/>
        </a:p>
      </dgm:t>
    </dgm:pt>
    <dgm:pt modelId="{4BA36C64-20B8-A14E-8759-154A58F6D6C3}" type="pres">
      <dgm:prSet presAssocID="{CA9A9111-DB94-5549-9608-EEE6A3A2D980}" presName="node" presStyleLbl="node1" presStyleIdx="3" presStyleCnt="8" custScaleX="127875" custScaleY="74911">
        <dgm:presLayoutVars>
          <dgm:bulletEnabled val="1"/>
        </dgm:presLayoutVars>
      </dgm:prSet>
      <dgm:spPr/>
      <dgm:t>
        <a:bodyPr/>
        <a:lstStyle/>
        <a:p>
          <a:endParaRPr lang="en-US"/>
        </a:p>
      </dgm:t>
    </dgm:pt>
    <dgm:pt modelId="{6C64C368-C8AD-DC46-9E87-FF501AEF864A}" type="pres">
      <dgm:prSet presAssocID="{CA9A9111-DB94-5549-9608-EEE6A3A2D980}" presName="spNode" presStyleCnt="0"/>
      <dgm:spPr/>
      <dgm:t>
        <a:bodyPr/>
        <a:lstStyle/>
        <a:p>
          <a:endParaRPr lang="en-US"/>
        </a:p>
      </dgm:t>
    </dgm:pt>
    <dgm:pt modelId="{6A2CC0A6-BC38-5041-A60B-0DABCA6762C7}" type="pres">
      <dgm:prSet presAssocID="{99C07F7C-24F7-F44B-8AEB-A4EC5174B3B9}" presName="sibTrans" presStyleLbl="sibTrans1D1" presStyleIdx="3" presStyleCnt="8"/>
      <dgm:spPr/>
      <dgm:t>
        <a:bodyPr/>
        <a:lstStyle/>
        <a:p>
          <a:endParaRPr lang="en-US"/>
        </a:p>
      </dgm:t>
    </dgm:pt>
    <dgm:pt modelId="{1E7C3E94-8CB6-456F-B0D4-B3FA407A51A6}" type="pres">
      <dgm:prSet presAssocID="{D826B2FE-5AC9-47EE-AEB3-142395FBDE71}" presName="node" presStyleLbl="node1" presStyleIdx="4" presStyleCnt="8" custScaleX="127875" custScaleY="74911">
        <dgm:presLayoutVars>
          <dgm:bulletEnabled val="1"/>
        </dgm:presLayoutVars>
      </dgm:prSet>
      <dgm:spPr/>
      <dgm:t>
        <a:bodyPr/>
        <a:lstStyle/>
        <a:p>
          <a:endParaRPr lang="en-US"/>
        </a:p>
      </dgm:t>
    </dgm:pt>
    <dgm:pt modelId="{E838B6B8-75DF-4528-9C2A-BB7A7D07CE89}" type="pres">
      <dgm:prSet presAssocID="{D826B2FE-5AC9-47EE-AEB3-142395FBDE71}" presName="spNode" presStyleCnt="0"/>
      <dgm:spPr/>
      <dgm:t>
        <a:bodyPr/>
        <a:lstStyle/>
        <a:p>
          <a:endParaRPr lang="en-US"/>
        </a:p>
      </dgm:t>
    </dgm:pt>
    <dgm:pt modelId="{0FD4A519-10D4-4EE7-AC3E-EBD7D85740E2}" type="pres">
      <dgm:prSet presAssocID="{E81A7496-7C34-4DBF-9C3D-D0A2A73191C8}" presName="sibTrans" presStyleLbl="sibTrans1D1" presStyleIdx="4" presStyleCnt="8"/>
      <dgm:spPr/>
      <dgm:t>
        <a:bodyPr/>
        <a:lstStyle/>
        <a:p>
          <a:endParaRPr lang="en-US"/>
        </a:p>
      </dgm:t>
    </dgm:pt>
    <dgm:pt modelId="{25E735C8-6CA7-48F9-B4AF-4D9B92978769}" type="pres">
      <dgm:prSet presAssocID="{661A4A79-0AAA-4C36-BEAB-A61C849008FA}" presName="node" presStyleLbl="node1" presStyleIdx="5" presStyleCnt="8" custScaleX="127875" custScaleY="74911">
        <dgm:presLayoutVars>
          <dgm:bulletEnabled val="1"/>
        </dgm:presLayoutVars>
      </dgm:prSet>
      <dgm:spPr/>
      <dgm:t>
        <a:bodyPr/>
        <a:lstStyle/>
        <a:p>
          <a:endParaRPr lang="en-US"/>
        </a:p>
      </dgm:t>
    </dgm:pt>
    <dgm:pt modelId="{EC522338-C25D-4866-ABF3-7A3BB86AF8C6}" type="pres">
      <dgm:prSet presAssocID="{661A4A79-0AAA-4C36-BEAB-A61C849008FA}" presName="spNode" presStyleCnt="0"/>
      <dgm:spPr/>
      <dgm:t>
        <a:bodyPr/>
        <a:lstStyle/>
        <a:p>
          <a:endParaRPr lang="en-US"/>
        </a:p>
      </dgm:t>
    </dgm:pt>
    <dgm:pt modelId="{7DFDE678-6B1C-4BBC-A38E-46FB50420688}" type="pres">
      <dgm:prSet presAssocID="{F97789DC-0FAD-4C2E-AB9D-457E85023924}" presName="sibTrans" presStyleLbl="sibTrans1D1" presStyleIdx="5" presStyleCnt="8"/>
      <dgm:spPr/>
      <dgm:t>
        <a:bodyPr/>
        <a:lstStyle/>
        <a:p>
          <a:endParaRPr lang="en-US"/>
        </a:p>
      </dgm:t>
    </dgm:pt>
    <dgm:pt modelId="{E2536CDD-7DBF-4C6B-85BF-882FE6A71FDF}" type="pres">
      <dgm:prSet presAssocID="{A8FAAA24-3DB7-4AFE-8D6E-1FF127F6A8FE}" presName="node" presStyleLbl="node1" presStyleIdx="6" presStyleCnt="8" custScaleX="144154" custScaleY="74911">
        <dgm:presLayoutVars>
          <dgm:bulletEnabled val="1"/>
        </dgm:presLayoutVars>
      </dgm:prSet>
      <dgm:spPr/>
      <dgm:t>
        <a:bodyPr/>
        <a:lstStyle/>
        <a:p>
          <a:endParaRPr lang="en-US"/>
        </a:p>
      </dgm:t>
    </dgm:pt>
    <dgm:pt modelId="{6D500B74-16A3-4CA0-A0E3-C2CBAAB4F994}" type="pres">
      <dgm:prSet presAssocID="{A8FAAA24-3DB7-4AFE-8D6E-1FF127F6A8FE}" presName="spNode" presStyleCnt="0"/>
      <dgm:spPr/>
      <dgm:t>
        <a:bodyPr/>
        <a:lstStyle/>
        <a:p>
          <a:endParaRPr lang="en-US"/>
        </a:p>
      </dgm:t>
    </dgm:pt>
    <dgm:pt modelId="{049616A8-A793-4C77-8E33-8F4622C118F7}" type="pres">
      <dgm:prSet presAssocID="{8ED530B9-2AE0-4731-B182-B27C1D10B60C}" presName="sibTrans" presStyleLbl="sibTrans1D1" presStyleIdx="6" presStyleCnt="8"/>
      <dgm:spPr/>
      <dgm:t>
        <a:bodyPr/>
        <a:lstStyle/>
        <a:p>
          <a:endParaRPr lang="en-US"/>
        </a:p>
      </dgm:t>
    </dgm:pt>
    <dgm:pt modelId="{3204064E-86B9-4A1D-AC40-6B3607D41628}" type="pres">
      <dgm:prSet presAssocID="{78A95A28-5B18-4CAB-A8F7-FCAAA6066699}" presName="node" presStyleLbl="node1" presStyleIdx="7" presStyleCnt="8" custScaleX="127875" custScaleY="74911">
        <dgm:presLayoutVars>
          <dgm:bulletEnabled val="1"/>
        </dgm:presLayoutVars>
      </dgm:prSet>
      <dgm:spPr/>
      <dgm:t>
        <a:bodyPr/>
        <a:lstStyle/>
        <a:p>
          <a:endParaRPr lang="en-US"/>
        </a:p>
      </dgm:t>
    </dgm:pt>
    <dgm:pt modelId="{285E9CCE-C7D2-4139-86F0-64E7E1C35BC1}" type="pres">
      <dgm:prSet presAssocID="{78A95A28-5B18-4CAB-A8F7-FCAAA6066699}" presName="spNode" presStyleCnt="0"/>
      <dgm:spPr/>
      <dgm:t>
        <a:bodyPr/>
        <a:lstStyle/>
        <a:p>
          <a:endParaRPr lang="en-US"/>
        </a:p>
      </dgm:t>
    </dgm:pt>
    <dgm:pt modelId="{19FF4228-BCF6-4DBF-AEE0-CF82A986A726}" type="pres">
      <dgm:prSet presAssocID="{DA16D8F2-7AA0-43B2-99A1-9E110743886E}" presName="sibTrans" presStyleLbl="sibTrans1D1" presStyleIdx="7" presStyleCnt="8"/>
      <dgm:spPr/>
      <dgm:t>
        <a:bodyPr/>
        <a:lstStyle/>
        <a:p>
          <a:endParaRPr lang="en-US"/>
        </a:p>
      </dgm:t>
    </dgm:pt>
  </dgm:ptLst>
  <dgm:cxnLst>
    <dgm:cxn modelId="{37BF8AAE-F2D1-47FD-80C7-85A2611AA334}" srcId="{65053B36-E459-4699-9118-038C8F52F23D}" destId="{97D4A84A-FD53-4C89-8766-B5C0A5025285}" srcOrd="2" destOrd="0" parTransId="{83CF93A1-5BFE-4327-89FC-F3B074DB56BE}" sibTransId="{5FD615BE-97D0-4C69-8037-060D7CF45582}"/>
    <dgm:cxn modelId="{474EF5EF-7B0B-F84B-9702-F03A8BEFD494}" type="presOf" srcId="{DA16D8F2-7AA0-43B2-99A1-9E110743886E}" destId="{19FF4228-BCF6-4DBF-AEE0-CF82A986A726}" srcOrd="0" destOrd="0" presId="urn:microsoft.com/office/officeart/2005/8/layout/cycle5"/>
    <dgm:cxn modelId="{2AFCE377-E593-1E48-A466-76CD934F24BD}" type="presOf" srcId="{16A220BF-2A6B-A246-BD86-15A7663B08AE}" destId="{3BACACFC-1124-AF4D-BBB2-76FDB50352A6}" srcOrd="0" destOrd="0" presId="urn:microsoft.com/office/officeart/2005/8/layout/cycle5"/>
    <dgm:cxn modelId="{EC0ECE8E-D87E-CE4C-B384-CF983A9B470D}" type="presOf" srcId="{A8FAAA24-3DB7-4AFE-8D6E-1FF127F6A8FE}" destId="{E2536CDD-7DBF-4C6B-85BF-882FE6A71FDF}" srcOrd="0" destOrd="0" presId="urn:microsoft.com/office/officeart/2005/8/layout/cycle5"/>
    <dgm:cxn modelId="{669CCB14-E5B8-CC48-BF1D-459F50D6BB21}" srcId="{65053B36-E459-4699-9118-038C8F52F23D}" destId="{CA9A9111-DB94-5549-9608-EEE6A3A2D980}" srcOrd="3" destOrd="0" parTransId="{C02256F6-1491-DF41-85E7-7AB4145834E4}" sibTransId="{99C07F7C-24F7-F44B-8AEB-A4EC5174B3B9}"/>
    <dgm:cxn modelId="{BCD343DC-1B85-4FCF-817B-24887D1B3E23}" srcId="{65053B36-E459-4699-9118-038C8F52F23D}" destId="{D826B2FE-5AC9-47EE-AEB3-142395FBDE71}" srcOrd="4" destOrd="0" parTransId="{CB1A36D4-FDE9-48F2-98C9-29576A48DEAF}" sibTransId="{E81A7496-7C34-4DBF-9C3D-D0A2A73191C8}"/>
    <dgm:cxn modelId="{B904EAE5-C528-5C42-A1B4-6494223C6906}" type="presOf" srcId="{99C07F7C-24F7-F44B-8AEB-A4EC5174B3B9}" destId="{6A2CC0A6-BC38-5041-A60B-0DABCA6762C7}" srcOrd="0" destOrd="0" presId="urn:microsoft.com/office/officeart/2005/8/layout/cycle5"/>
    <dgm:cxn modelId="{FA78FF6B-F598-FC4D-ADD2-C9FF45DF966C}" type="presOf" srcId="{78A95A28-5B18-4CAB-A8F7-FCAAA6066699}" destId="{3204064E-86B9-4A1D-AC40-6B3607D41628}" srcOrd="0" destOrd="0" presId="urn:microsoft.com/office/officeart/2005/8/layout/cycle5"/>
    <dgm:cxn modelId="{0FEACBE7-9877-46A8-9701-E31093846DBA}" srcId="{65053B36-E459-4699-9118-038C8F52F23D}" destId="{A8FAAA24-3DB7-4AFE-8D6E-1FF127F6A8FE}" srcOrd="6" destOrd="0" parTransId="{83664775-34AE-41A2-A40A-AEE1DCB28F5A}" sibTransId="{8ED530B9-2AE0-4731-B182-B27C1D10B60C}"/>
    <dgm:cxn modelId="{6E50B713-526E-D24A-90A5-0B6CC5A0A2AF}" type="presOf" srcId="{65053B36-E459-4699-9118-038C8F52F23D}" destId="{6A20FEC1-C6EF-4469-886F-1FB4E4E06963}" srcOrd="0" destOrd="0" presId="urn:microsoft.com/office/officeart/2005/8/layout/cycle5"/>
    <dgm:cxn modelId="{DDE8938D-9B46-4EEC-9D74-69D38C6AE27D}" srcId="{65053B36-E459-4699-9118-038C8F52F23D}" destId="{78A95A28-5B18-4CAB-A8F7-FCAAA6066699}" srcOrd="7" destOrd="0" parTransId="{6BE8ECF0-24C5-40B1-9F35-926034AD3A7E}" sibTransId="{DA16D8F2-7AA0-43B2-99A1-9E110743886E}"/>
    <dgm:cxn modelId="{FF7A4E7A-E099-0143-A73C-BBD657394CFC}" type="presOf" srcId="{4AD66445-1D35-5E4B-97CB-F1868A81F976}" destId="{F21E2F18-F043-2846-95DB-CBAA147D529B}" srcOrd="0" destOrd="0" presId="urn:microsoft.com/office/officeart/2005/8/layout/cycle5"/>
    <dgm:cxn modelId="{D815E491-D160-CB4E-AAB3-9FD1C55CD6C2}" type="presOf" srcId="{E81A7496-7C34-4DBF-9C3D-D0A2A73191C8}" destId="{0FD4A519-10D4-4EE7-AC3E-EBD7D85740E2}" srcOrd="0" destOrd="0" presId="urn:microsoft.com/office/officeart/2005/8/layout/cycle5"/>
    <dgm:cxn modelId="{D60B4FF1-27EE-5447-9766-00F07C82332B}" srcId="{65053B36-E459-4699-9118-038C8F52F23D}" destId="{167BEB73-3A00-7345-985F-605B40EEBA4D}" srcOrd="1" destOrd="0" parTransId="{DAAA6469-0CAE-2B4A-86DE-BE4B0168B09C}" sibTransId="{16A220BF-2A6B-A246-BD86-15A7663B08AE}"/>
    <dgm:cxn modelId="{6FA06DDC-0F38-DE42-863F-EB8F7A4572BE}" srcId="{65053B36-E459-4699-9118-038C8F52F23D}" destId="{4AD66445-1D35-5E4B-97CB-F1868A81F976}" srcOrd="0" destOrd="0" parTransId="{D6E6296C-8865-CD45-8B84-2CE77AEEFEAD}" sibTransId="{03570386-4604-4B40-84F0-E9CB1E7DA604}"/>
    <dgm:cxn modelId="{174B9444-4761-7644-8B5C-7FA2A93C44E1}" type="presOf" srcId="{8ED530B9-2AE0-4731-B182-B27C1D10B60C}" destId="{049616A8-A793-4C77-8E33-8F4622C118F7}" srcOrd="0" destOrd="0" presId="urn:microsoft.com/office/officeart/2005/8/layout/cycle5"/>
    <dgm:cxn modelId="{B5E7A786-2649-6C4B-B753-1937CB6C2D55}" type="presOf" srcId="{661A4A79-0AAA-4C36-BEAB-A61C849008FA}" destId="{25E735C8-6CA7-48F9-B4AF-4D9B92978769}" srcOrd="0" destOrd="0" presId="urn:microsoft.com/office/officeart/2005/8/layout/cycle5"/>
    <dgm:cxn modelId="{963101F4-56DB-8842-AB75-FA218804EE2D}" type="presOf" srcId="{5FD615BE-97D0-4C69-8037-060D7CF45582}" destId="{A9CD118D-5A7B-4B7B-BEB0-016F1E217120}" srcOrd="0" destOrd="0" presId="urn:microsoft.com/office/officeart/2005/8/layout/cycle5"/>
    <dgm:cxn modelId="{2BF64C97-1B1B-FD4D-A060-7881D95DE7F0}" type="presOf" srcId="{CA9A9111-DB94-5549-9608-EEE6A3A2D980}" destId="{4BA36C64-20B8-A14E-8759-154A58F6D6C3}" srcOrd="0" destOrd="0" presId="urn:microsoft.com/office/officeart/2005/8/layout/cycle5"/>
    <dgm:cxn modelId="{325450CB-A15A-BB40-9779-2AFDC7F9B7B1}" type="presOf" srcId="{03570386-4604-4B40-84F0-E9CB1E7DA604}" destId="{8864FD29-B527-0A45-AF38-136A7CA3EA73}" srcOrd="0" destOrd="0" presId="urn:microsoft.com/office/officeart/2005/8/layout/cycle5"/>
    <dgm:cxn modelId="{C921E068-887C-F64C-B793-74EA121653A8}" type="presOf" srcId="{167BEB73-3A00-7345-985F-605B40EEBA4D}" destId="{9ED3D520-3DE0-864B-ACAB-5B591616A6D9}" srcOrd="0" destOrd="0" presId="urn:microsoft.com/office/officeart/2005/8/layout/cycle5"/>
    <dgm:cxn modelId="{7403B4CE-4640-9243-8328-734BD4C77E98}" type="presOf" srcId="{D826B2FE-5AC9-47EE-AEB3-142395FBDE71}" destId="{1E7C3E94-8CB6-456F-B0D4-B3FA407A51A6}" srcOrd="0" destOrd="0" presId="urn:microsoft.com/office/officeart/2005/8/layout/cycle5"/>
    <dgm:cxn modelId="{6C6D0C39-16F5-4C23-93FF-663C03421B62}" srcId="{65053B36-E459-4699-9118-038C8F52F23D}" destId="{661A4A79-0AAA-4C36-BEAB-A61C849008FA}" srcOrd="5" destOrd="0" parTransId="{1B4B79AA-B091-4787-A5DB-5E75A9449EAF}" sibTransId="{F97789DC-0FAD-4C2E-AB9D-457E85023924}"/>
    <dgm:cxn modelId="{C16A95FE-FF9D-CF48-B7B1-1D41394E6715}" type="presOf" srcId="{97D4A84A-FD53-4C89-8766-B5C0A5025285}" destId="{F0A86B52-E2FF-4D63-93A1-E61D8377C34A}" srcOrd="0" destOrd="0" presId="urn:microsoft.com/office/officeart/2005/8/layout/cycle5"/>
    <dgm:cxn modelId="{39C8CD39-BA9A-4140-8588-16787386163C}" type="presOf" srcId="{F97789DC-0FAD-4C2E-AB9D-457E85023924}" destId="{7DFDE678-6B1C-4BBC-A38E-46FB50420688}" srcOrd="0" destOrd="0" presId="urn:microsoft.com/office/officeart/2005/8/layout/cycle5"/>
    <dgm:cxn modelId="{F73BC0A9-6DF3-B643-A369-5E60B93BD2CE}" type="presParOf" srcId="{6A20FEC1-C6EF-4469-886F-1FB4E4E06963}" destId="{F21E2F18-F043-2846-95DB-CBAA147D529B}" srcOrd="0" destOrd="0" presId="urn:microsoft.com/office/officeart/2005/8/layout/cycle5"/>
    <dgm:cxn modelId="{94D4B342-D20E-074E-864C-9E63C7C67E22}" type="presParOf" srcId="{6A20FEC1-C6EF-4469-886F-1FB4E4E06963}" destId="{3DAA6B48-225A-4840-B4FD-B5777A24A577}" srcOrd="1" destOrd="0" presId="urn:microsoft.com/office/officeart/2005/8/layout/cycle5"/>
    <dgm:cxn modelId="{F998AA32-C49C-BE4E-91F6-2F95D1F889B8}" type="presParOf" srcId="{6A20FEC1-C6EF-4469-886F-1FB4E4E06963}" destId="{8864FD29-B527-0A45-AF38-136A7CA3EA73}" srcOrd="2" destOrd="0" presId="urn:microsoft.com/office/officeart/2005/8/layout/cycle5"/>
    <dgm:cxn modelId="{585AC128-0D0F-7340-876D-70181E837889}" type="presParOf" srcId="{6A20FEC1-C6EF-4469-886F-1FB4E4E06963}" destId="{9ED3D520-3DE0-864B-ACAB-5B591616A6D9}" srcOrd="3" destOrd="0" presId="urn:microsoft.com/office/officeart/2005/8/layout/cycle5"/>
    <dgm:cxn modelId="{A1F57EE1-236A-DE42-9226-A3878B6979A4}" type="presParOf" srcId="{6A20FEC1-C6EF-4469-886F-1FB4E4E06963}" destId="{C1125BC2-4A5A-5C43-8663-E2876B3EEBFA}" srcOrd="4" destOrd="0" presId="urn:microsoft.com/office/officeart/2005/8/layout/cycle5"/>
    <dgm:cxn modelId="{3BCD1C2C-4DE3-8B44-8BE1-9E066488DB0C}" type="presParOf" srcId="{6A20FEC1-C6EF-4469-886F-1FB4E4E06963}" destId="{3BACACFC-1124-AF4D-BBB2-76FDB50352A6}" srcOrd="5" destOrd="0" presId="urn:microsoft.com/office/officeart/2005/8/layout/cycle5"/>
    <dgm:cxn modelId="{969C1071-5DD1-6046-B111-1B9929647CA2}" type="presParOf" srcId="{6A20FEC1-C6EF-4469-886F-1FB4E4E06963}" destId="{F0A86B52-E2FF-4D63-93A1-E61D8377C34A}" srcOrd="6" destOrd="0" presId="urn:microsoft.com/office/officeart/2005/8/layout/cycle5"/>
    <dgm:cxn modelId="{F93BC076-D97E-164A-8AE8-797684391E6D}" type="presParOf" srcId="{6A20FEC1-C6EF-4469-886F-1FB4E4E06963}" destId="{FDCC661F-5906-4C2E-95FD-42BD7C141BE9}" srcOrd="7" destOrd="0" presId="urn:microsoft.com/office/officeart/2005/8/layout/cycle5"/>
    <dgm:cxn modelId="{4CB8537D-4801-A542-A81A-41AF700F0D62}" type="presParOf" srcId="{6A20FEC1-C6EF-4469-886F-1FB4E4E06963}" destId="{A9CD118D-5A7B-4B7B-BEB0-016F1E217120}" srcOrd="8" destOrd="0" presId="urn:microsoft.com/office/officeart/2005/8/layout/cycle5"/>
    <dgm:cxn modelId="{509807E2-8C71-EA4A-82A2-F020C98B346C}" type="presParOf" srcId="{6A20FEC1-C6EF-4469-886F-1FB4E4E06963}" destId="{4BA36C64-20B8-A14E-8759-154A58F6D6C3}" srcOrd="9" destOrd="0" presId="urn:microsoft.com/office/officeart/2005/8/layout/cycle5"/>
    <dgm:cxn modelId="{FB890872-1AA8-F842-B14A-87FC13B9025A}" type="presParOf" srcId="{6A20FEC1-C6EF-4469-886F-1FB4E4E06963}" destId="{6C64C368-C8AD-DC46-9E87-FF501AEF864A}" srcOrd="10" destOrd="0" presId="urn:microsoft.com/office/officeart/2005/8/layout/cycle5"/>
    <dgm:cxn modelId="{B484CC83-0AB6-A744-87CB-7CE2B23F9CF7}" type="presParOf" srcId="{6A20FEC1-C6EF-4469-886F-1FB4E4E06963}" destId="{6A2CC0A6-BC38-5041-A60B-0DABCA6762C7}" srcOrd="11" destOrd="0" presId="urn:microsoft.com/office/officeart/2005/8/layout/cycle5"/>
    <dgm:cxn modelId="{20E924CF-632C-7F42-9A16-179FFC4D29AD}" type="presParOf" srcId="{6A20FEC1-C6EF-4469-886F-1FB4E4E06963}" destId="{1E7C3E94-8CB6-456F-B0D4-B3FA407A51A6}" srcOrd="12" destOrd="0" presId="urn:microsoft.com/office/officeart/2005/8/layout/cycle5"/>
    <dgm:cxn modelId="{8FB192F4-6CB1-D943-91CE-DD61E963FC38}" type="presParOf" srcId="{6A20FEC1-C6EF-4469-886F-1FB4E4E06963}" destId="{E838B6B8-75DF-4528-9C2A-BB7A7D07CE89}" srcOrd="13" destOrd="0" presId="urn:microsoft.com/office/officeart/2005/8/layout/cycle5"/>
    <dgm:cxn modelId="{ADBA2CCE-CC32-BC4C-9EBD-9756774356DC}" type="presParOf" srcId="{6A20FEC1-C6EF-4469-886F-1FB4E4E06963}" destId="{0FD4A519-10D4-4EE7-AC3E-EBD7D85740E2}" srcOrd="14" destOrd="0" presId="urn:microsoft.com/office/officeart/2005/8/layout/cycle5"/>
    <dgm:cxn modelId="{6F103820-038C-3D4F-B2BA-A0FF3D5DE70B}" type="presParOf" srcId="{6A20FEC1-C6EF-4469-886F-1FB4E4E06963}" destId="{25E735C8-6CA7-48F9-B4AF-4D9B92978769}" srcOrd="15" destOrd="0" presId="urn:microsoft.com/office/officeart/2005/8/layout/cycle5"/>
    <dgm:cxn modelId="{57B8F80A-FB4F-AF49-A21C-CCF9C4666AD6}" type="presParOf" srcId="{6A20FEC1-C6EF-4469-886F-1FB4E4E06963}" destId="{EC522338-C25D-4866-ABF3-7A3BB86AF8C6}" srcOrd="16" destOrd="0" presId="urn:microsoft.com/office/officeart/2005/8/layout/cycle5"/>
    <dgm:cxn modelId="{CFD01D4E-9D62-1946-9DA8-21C20FCE276E}" type="presParOf" srcId="{6A20FEC1-C6EF-4469-886F-1FB4E4E06963}" destId="{7DFDE678-6B1C-4BBC-A38E-46FB50420688}" srcOrd="17" destOrd="0" presId="urn:microsoft.com/office/officeart/2005/8/layout/cycle5"/>
    <dgm:cxn modelId="{83DDC07F-9869-684C-8432-34754A5AB7FA}" type="presParOf" srcId="{6A20FEC1-C6EF-4469-886F-1FB4E4E06963}" destId="{E2536CDD-7DBF-4C6B-85BF-882FE6A71FDF}" srcOrd="18" destOrd="0" presId="urn:microsoft.com/office/officeart/2005/8/layout/cycle5"/>
    <dgm:cxn modelId="{01C35686-0D71-B149-B685-CC47678505D8}" type="presParOf" srcId="{6A20FEC1-C6EF-4469-886F-1FB4E4E06963}" destId="{6D500B74-16A3-4CA0-A0E3-C2CBAAB4F994}" srcOrd="19" destOrd="0" presId="urn:microsoft.com/office/officeart/2005/8/layout/cycle5"/>
    <dgm:cxn modelId="{8BF23AFC-C1AA-2144-8D6F-A6E386E7E303}" type="presParOf" srcId="{6A20FEC1-C6EF-4469-886F-1FB4E4E06963}" destId="{049616A8-A793-4C77-8E33-8F4622C118F7}" srcOrd="20" destOrd="0" presId="urn:microsoft.com/office/officeart/2005/8/layout/cycle5"/>
    <dgm:cxn modelId="{1D78C167-FA04-3F48-AEA0-7A9857C41268}" type="presParOf" srcId="{6A20FEC1-C6EF-4469-886F-1FB4E4E06963}" destId="{3204064E-86B9-4A1D-AC40-6B3607D41628}" srcOrd="21" destOrd="0" presId="urn:microsoft.com/office/officeart/2005/8/layout/cycle5"/>
    <dgm:cxn modelId="{61ED6D04-DF91-C444-A7C9-16B7016B245C}" type="presParOf" srcId="{6A20FEC1-C6EF-4469-886F-1FB4E4E06963}" destId="{285E9CCE-C7D2-4139-86F0-64E7E1C35BC1}" srcOrd="22" destOrd="0" presId="urn:microsoft.com/office/officeart/2005/8/layout/cycle5"/>
    <dgm:cxn modelId="{47F33D0C-A54C-E64B-989C-4745E5051173}" type="presParOf" srcId="{6A20FEC1-C6EF-4469-886F-1FB4E4E06963}" destId="{19FF4228-BCF6-4DBF-AEE0-CF82A986A726}" srcOrd="23" destOrd="0" presId="urn:microsoft.com/office/officeart/2005/8/layout/cycle5"/>
  </dgm:cxnLst>
  <dgm:bg>
    <a:noFill/>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E2F18-F043-2846-95DB-CBAA147D529B}">
      <dsp:nvSpPr>
        <dsp:cNvPr id="0" name=""/>
        <dsp:cNvSpPr/>
      </dsp:nvSpPr>
      <dsp:spPr>
        <a:xfrm>
          <a:off x="2802301" y="83268"/>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Plan</a:t>
          </a:r>
          <a:endParaRPr lang="en-US" sz="2000" kern="1200" dirty="0">
            <a:solidFill>
              <a:srgbClr val="186072"/>
            </a:solidFill>
          </a:endParaRPr>
        </a:p>
      </dsp:txBody>
      <dsp:txXfrm>
        <a:off x="2825970" y="106937"/>
        <a:ext cx="1225982" cy="437516"/>
      </dsp:txXfrm>
    </dsp:sp>
    <dsp:sp modelId="{8864FD29-B527-0A45-AF38-136A7CA3EA73}">
      <dsp:nvSpPr>
        <dsp:cNvPr id="0" name=""/>
        <dsp:cNvSpPr/>
      </dsp:nvSpPr>
      <dsp:spPr>
        <a:xfrm>
          <a:off x="1194113" y="325695"/>
          <a:ext cx="4489695" cy="4489695"/>
        </a:xfrm>
        <a:custGeom>
          <a:avLst/>
          <a:gdLst/>
          <a:ahLst/>
          <a:cxnLst/>
          <a:rect l="0" t="0" r="0" b="0"/>
          <a:pathLst>
            <a:path>
              <a:moveTo>
                <a:pt x="3021641" y="138682"/>
              </a:moveTo>
              <a:arcTo wR="2244847" hR="2244847" stAng="17414696" swAng="683613"/>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9ED3D520-3DE0-864B-ACAB-5B591616A6D9}">
      <dsp:nvSpPr>
        <dsp:cNvPr id="0" name=""/>
        <dsp:cNvSpPr/>
      </dsp:nvSpPr>
      <dsp:spPr>
        <a:xfrm>
          <a:off x="4390798" y="740879"/>
          <a:ext cx="1271020" cy="484633"/>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Collect</a:t>
          </a:r>
          <a:endParaRPr lang="en-US" sz="2000" kern="1200" dirty="0">
            <a:solidFill>
              <a:srgbClr val="186072"/>
            </a:solidFill>
          </a:endParaRPr>
        </a:p>
      </dsp:txBody>
      <dsp:txXfrm>
        <a:off x="4414456" y="764537"/>
        <a:ext cx="1223704" cy="437317"/>
      </dsp:txXfrm>
    </dsp:sp>
    <dsp:sp modelId="{3BACACFC-1124-AF4D-BBB2-76FDB50352A6}">
      <dsp:nvSpPr>
        <dsp:cNvPr id="0" name=""/>
        <dsp:cNvSpPr/>
      </dsp:nvSpPr>
      <dsp:spPr>
        <a:xfrm>
          <a:off x="1194113" y="325695"/>
          <a:ext cx="4489695" cy="4489695"/>
        </a:xfrm>
        <a:custGeom>
          <a:avLst/>
          <a:gdLst/>
          <a:ahLst/>
          <a:cxnLst/>
          <a:rect l="0" t="0" r="0" b="0"/>
          <a:pathLst>
            <a:path>
              <a:moveTo>
                <a:pt x="4173874" y="1096720"/>
              </a:moveTo>
              <a:arcTo wR="2244847" hR="2244847" stAng="19754372" swAng="1110679"/>
            </a:path>
          </a:pathLst>
        </a:custGeom>
        <a:noFill/>
        <a:ln w="28575" cap="flat" cmpd="sng" algn="ctr">
          <a:solidFill>
            <a:srgbClr val="186072"/>
          </a:solidFill>
          <a:prstDash val="solid"/>
          <a:tailEnd type="arrow"/>
        </a:ln>
        <a:effectLst/>
      </dsp:spPr>
      <dsp:style>
        <a:lnRef idx="1">
          <a:scrgbClr r="0" g="0" b="0"/>
        </a:lnRef>
        <a:fillRef idx="0">
          <a:scrgbClr r="0" g="0" b="0"/>
        </a:fillRef>
        <a:effectRef idx="0">
          <a:scrgbClr r="0" g="0" b="0"/>
        </a:effectRef>
        <a:fontRef idx="minor"/>
      </dsp:style>
    </dsp:sp>
    <dsp:sp modelId="{F0A86B52-E2FF-4D63-93A1-E61D8377C34A}">
      <dsp:nvSpPr>
        <dsp:cNvPr id="0" name=""/>
        <dsp:cNvSpPr/>
      </dsp:nvSpPr>
      <dsp:spPr>
        <a:xfrm>
          <a:off x="5047148" y="2328115"/>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Assure</a:t>
          </a:r>
        </a:p>
      </dsp:txBody>
      <dsp:txXfrm>
        <a:off x="5070817" y="2351784"/>
        <a:ext cx="1225982" cy="437516"/>
      </dsp:txXfrm>
    </dsp:sp>
    <dsp:sp modelId="{A9CD118D-5A7B-4B7B-BEB0-016F1E217120}">
      <dsp:nvSpPr>
        <dsp:cNvPr id="0" name=""/>
        <dsp:cNvSpPr/>
      </dsp:nvSpPr>
      <dsp:spPr>
        <a:xfrm>
          <a:off x="1194113" y="325695"/>
          <a:ext cx="4489695" cy="4489695"/>
        </a:xfrm>
        <a:custGeom>
          <a:avLst/>
          <a:gdLst/>
          <a:ahLst/>
          <a:cxnLst/>
          <a:rect l="0" t="0" r="0" b="0"/>
          <a:pathLst>
            <a:path>
              <a:moveTo>
                <a:pt x="4438595" y="2721095"/>
              </a:moveTo>
              <a:arcTo wR="2244847" hR="2244847" stAng="7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4BA36C64-20B8-A14E-8759-154A58F6D6C3}">
      <dsp:nvSpPr>
        <dsp:cNvPr id="0" name=""/>
        <dsp:cNvSpPr/>
      </dsp:nvSpPr>
      <dsp:spPr>
        <a:xfrm>
          <a:off x="4389648" y="3915462"/>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Describe</a:t>
          </a:r>
          <a:endParaRPr lang="en-US" sz="2000" b="1" kern="1200" dirty="0">
            <a:solidFill>
              <a:srgbClr val="186072"/>
            </a:solidFill>
          </a:endParaRPr>
        </a:p>
      </dsp:txBody>
      <dsp:txXfrm>
        <a:off x="4413317" y="3939131"/>
        <a:ext cx="1225982" cy="437516"/>
      </dsp:txXfrm>
    </dsp:sp>
    <dsp:sp modelId="{6A2CC0A6-BC38-5041-A60B-0DABCA6762C7}">
      <dsp:nvSpPr>
        <dsp:cNvPr id="0" name=""/>
        <dsp:cNvSpPr/>
      </dsp:nvSpPr>
      <dsp:spPr>
        <a:xfrm>
          <a:off x="1194113" y="325695"/>
          <a:ext cx="4489695" cy="4489695"/>
        </a:xfrm>
        <a:custGeom>
          <a:avLst/>
          <a:gdLst/>
          <a:ahLst/>
          <a:cxnLst/>
          <a:rect l="0" t="0" r="0" b="0"/>
          <a:pathLst>
            <a:path>
              <a:moveTo>
                <a:pt x="3422269" y="4156134"/>
              </a:moveTo>
              <a:arcTo wR="2244847" hR="2244847" stAng="3501925"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1E7C3E94-8CB6-456F-B0D4-B3FA407A51A6}">
      <dsp:nvSpPr>
        <dsp:cNvPr id="0" name=""/>
        <dsp:cNvSpPr/>
      </dsp:nvSpPr>
      <dsp:spPr>
        <a:xfrm>
          <a:off x="2802301" y="4572963"/>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Preserve</a:t>
          </a:r>
        </a:p>
      </dsp:txBody>
      <dsp:txXfrm>
        <a:off x="2825970" y="4596632"/>
        <a:ext cx="1225982" cy="437516"/>
      </dsp:txXfrm>
    </dsp:sp>
    <dsp:sp modelId="{0FD4A519-10D4-4EE7-AC3E-EBD7D85740E2}">
      <dsp:nvSpPr>
        <dsp:cNvPr id="0" name=""/>
        <dsp:cNvSpPr/>
      </dsp:nvSpPr>
      <dsp:spPr>
        <a:xfrm>
          <a:off x="1194113" y="325695"/>
          <a:ext cx="4489695" cy="4489695"/>
        </a:xfrm>
        <a:custGeom>
          <a:avLst/>
          <a:gdLst/>
          <a:ahLst/>
          <a:cxnLst/>
          <a:rect l="0" t="0" r="0" b="0"/>
          <a:pathLst>
            <a:path>
              <a:moveTo>
                <a:pt x="1468089" y="4351025"/>
              </a:moveTo>
              <a:arcTo wR="2244847" hR="2244847" stAng="6614639"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25E735C8-6CA7-48F9-B4AF-4D9B92978769}">
      <dsp:nvSpPr>
        <dsp:cNvPr id="0" name=""/>
        <dsp:cNvSpPr/>
      </dsp:nvSpPr>
      <dsp:spPr>
        <a:xfrm>
          <a:off x="1214954" y="3915462"/>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Discover</a:t>
          </a:r>
        </a:p>
      </dsp:txBody>
      <dsp:txXfrm>
        <a:off x="1238623" y="3939131"/>
        <a:ext cx="1225982" cy="437516"/>
      </dsp:txXfrm>
    </dsp:sp>
    <dsp:sp modelId="{7DFDE678-6B1C-4BBC-A38E-46FB50420688}">
      <dsp:nvSpPr>
        <dsp:cNvPr id="0" name=""/>
        <dsp:cNvSpPr/>
      </dsp:nvSpPr>
      <dsp:spPr>
        <a:xfrm>
          <a:off x="1194113" y="325695"/>
          <a:ext cx="4489695" cy="4489695"/>
        </a:xfrm>
        <a:custGeom>
          <a:avLst/>
          <a:gdLst/>
          <a:ahLst/>
          <a:cxnLst/>
          <a:rect l="0" t="0" r="0" b="0"/>
          <a:pathLst>
            <a:path>
              <a:moveTo>
                <a:pt x="315764" y="3392879"/>
              </a:moveTo>
              <a:arcTo wR="2244847" hR="2244847" stAng="8954542"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E2536CDD-7DBF-4C6B-85BF-882FE6A71FDF}">
      <dsp:nvSpPr>
        <dsp:cNvPr id="0" name=""/>
        <dsp:cNvSpPr/>
      </dsp:nvSpPr>
      <dsp:spPr>
        <a:xfrm>
          <a:off x="557453" y="2328115"/>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Integrate</a:t>
          </a:r>
        </a:p>
      </dsp:txBody>
      <dsp:txXfrm>
        <a:off x="581122" y="2351784"/>
        <a:ext cx="1225982" cy="437516"/>
      </dsp:txXfrm>
    </dsp:sp>
    <dsp:sp modelId="{049616A8-A793-4C77-8E33-8F4622C118F7}">
      <dsp:nvSpPr>
        <dsp:cNvPr id="0" name=""/>
        <dsp:cNvSpPr/>
      </dsp:nvSpPr>
      <dsp:spPr>
        <a:xfrm>
          <a:off x="1194113" y="325695"/>
          <a:ext cx="4489695" cy="4489695"/>
        </a:xfrm>
        <a:custGeom>
          <a:avLst/>
          <a:gdLst/>
          <a:ahLst/>
          <a:cxnLst/>
          <a:rect l="0" t="0" r="0" b="0"/>
          <a:pathLst>
            <a:path>
              <a:moveTo>
                <a:pt x="51099" y="1768599"/>
              </a:moveTo>
              <a:arcTo wR="2244847" hR="2244847" stAng="115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3204064E-86B9-4A1D-AC40-6B3607D41628}">
      <dsp:nvSpPr>
        <dsp:cNvPr id="0" name=""/>
        <dsp:cNvSpPr/>
      </dsp:nvSpPr>
      <dsp:spPr>
        <a:xfrm>
          <a:off x="1214954" y="740769"/>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Analyze</a:t>
          </a:r>
        </a:p>
      </dsp:txBody>
      <dsp:txXfrm>
        <a:off x="1238623" y="764438"/>
        <a:ext cx="1225982" cy="437516"/>
      </dsp:txXfrm>
    </dsp:sp>
    <dsp:sp modelId="{19FF4228-BCF6-4DBF-AEE0-CF82A986A726}">
      <dsp:nvSpPr>
        <dsp:cNvPr id="0" name=""/>
        <dsp:cNvSpPr/>
      </dsp:nvSpPr>
      <dsp:spPr>
        <a:xfrm>
          <a:off x="1194113" y="325695"/>
          <a:ext cx="4489695" cy="4489695"/>
        </a:xfrm>
        <a:custGeom>
          <a:avLst/>
          <a:gdLst/>
          <a:ahLst/>
          <a:cxnLst/>
          <a:rect l="0" t="0" r="0" b="0"/>
          <a:pathLst>
            <a:path>
              <a:moveTo>
                <a:pt x="1067425" y="333560"/>
              </a:moveTo>
              <a:arcTo wR="2244847" hR="2244847" stAng="14301925"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E2F18-F043-2846-95DB-CBAA147D529B}">
      <dsp:nvSpPr>
        <dsp:cNvPr id="0" name=""/>
        <dsp:cNvSpPr/>
      </dsp:nvSpPr>
      <dsp:spPr>
        <a:xfrm>
          <a:off x="2457920" y="71994"/>
          <a:ext cx="1100918" cy="419206"/>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Plan</a:t>
          </a:r>
          <a:endParaRPr lang="en-US" sz="2000" kern="1200" dirty="0">
            <a:solidFill>
              <a:srgbClr val="186072"/>
            </a:solidFill>
          </a:endParaRPr>
        </a:p>
      </dsp:txBody>
      <dsp:txXfrm>
        <a:off x="2478384" y="92458"/>
        <a:ext cx="1059990" cy="378278"/>
      </dsp:txXfrm>
    </dsp:sp>
    <dsp:sp modelId="{8864FD29-B527-0A45-AF38-136A7CA3EA73}">
      <dsp:nvSpPr>
        <dsp:cNvPr id="0" name=""/>
        <dsp:cNvSpPr/>
      </dsp:nvSpPr>
      <dsp:spPr>
        <a:xfrm>
          <a:off x="1067474" y="281597"/>
          <a:ext cx="3881810" cy="3881810"/>
        </a:xfrm>
        <a:custGeom>
          <a:avLst/>
          <a:gdLst/>
          <a:ahLst/>
          <a:cxnLst/>
          <a:rect l="0" t="0" r="0" b="0"/>
          <a:pathLst>
            <a:path>
              <a:moveTo>
                <a:pt x="2612524" y="119905"/>
              </a:moveTo>
              <a:arcTo wR="1940905" hR="1940905" stAng="17414696" swAng="683613"/>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9ED3D520-3DE0-864B-ACAB-5B591616A6D9}">
      <dsp:nvSpPr>
        <dsp:cNvPr id="0" name=""/>
        <dsp:cNvSpPr/>
      </dsp:nvSpPr>
      <dsp:spPr>
        <a:xfrm>
          <a:off x="3831341" y="640567"/>
          <a:ext cx="1098929" cy="419016"/>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Collect</a:t>
          </a:r>
          <a:endParaRPr lang="en-US" sz="2000" kern="1200" dirty="0">
            <a:solidFill>
              <a:srgbClr val="186072"/>
            </a:solidFill>
          </a:endParaRPr>
        </a:p>
      </dsp:txBody>
      <dsp:txXfrm>
        <a:off x="3851796" y="661022"/>
        <a:ext cx="1058019" cy="378106"/>
      </dsp:txXfrm>
    </dsp:sp>
    <dsp:sp modelId="{3BACACFC-1124-AF4D-BBB2-76FDB50352A6}">
      <dsp:nvSpPr>
        <dsp:cNvPr id="0" name=""/>
        <dsp:cNvSpPr/>
      </dsp:nvSpPr>
      <dsp:spPr>
        <a:xfrm>
          <a:off x="1067474" y="281597"/>
          <a:ext cx="3881810" cy="3881810"/>
        </a:xfrm>
        <a:custGeom>
          <a:avLst/>
          <a:gdLst/>
          <a:ahLst/>
          <a:cxnLst/>
          <a:rect l="0" t="0" r="0" b="0"/>
          <a:pathLst>
            <a:path>
              <a:moveTo>
                <a:pt x="3608750" y="948229"/>
              </a:moveTo>
              <a:arcTo wR="1940905" hR="1940905" stAng="19754372" swAng="1110679"/>
            </a:path>
          </a:pathLst>
        </a:custGeom>
        <a:noFill/>
        <a:ln w="28575" cap="flat" cmpd="sng" algn="ctr">
          <a:solidFill>
            <a:srgbClr val="186072"/>
          </a:solidFill>
          <a:prstDash val="solid"/>
          <a:tailEnd type="arrow"/>
        </a:ln>
        <a:effectLst/>
      </dsp:spPr>
      <dsp:style>
        <a:lnRef idx="1">
          <a:scrgbClr r="0" g="0" b="0"/>
        </a:lnRef>
        <a:fillRef idx="0">
          <a:scrgbClr r="0" g="0" b="0"/>
        </a:fillRef>
        <a:effectRef idx="0">
          <a:scrgbClr r="0" g="0" b="0"/>
        </a:effectRef>
        <a:fontRef idx="minor"/>
      </dsp:style>
    </dsp:sp>
    <dsp:sp modelId="{F0A86B52-E2FF-4D63-93A1-E61D8377C34A}">
      <dsp:nvSpPr>
        <dsp:cNvPr id="0" name=""/>
        <dsp:cNvSpPr/>
      </dsp:nvSpPr>
      <dsp:spPr>
        <a:xfrm>
          <a:off x="4398825" y="2012899"/>
          <a:ext cx="1100918" cy="419206"/>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Assure</a:t>
          </a:r>
        </a:p>
      </dsp:txBody>
      <dsp:txXfrm>
        <a:off x="4419289" y="2033363"/>
        <a:ext cx="1059990" cy="378278"/>
      </dsp:txXfrm>
    </dsp:sp>
    <dsp:sp modelId="{A9CD118D-5A7B-4B7B-BEB0-016F1E217120}">
      <dsp:nvSpPr>
        <dsp:cNvPr id="0" name=""/>
        <dsp:cNvSpPr/>
      </dsp:nvSpPr>
      <dsp:spPr>
        <a:xfrm>
          <a:off x="1067474" y="281597"/>
          <a:ext cx="3881810" cy="3881810"/>
        </a:xfrm>
        <a:custGeom>
          <a:avLst/>
          <a:gdLst/>
          <a:ahLst/>
          <a:cxnLst/>
          <a:rect l="0" t="0" r="0" b="0"/>
          <a:pathLst>
            <a:path>
              <a:moveTo>
                <a:pt x="3837629" y="2352671"/>
              </a:moveTo>
              <a:arcTo wR="1940905" hR="1940905" stAng="7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4BA36C64-20B8-A14E-8759-154A58F6D6C3}">
      <dsp:nvSpPr>
        <dsp:cNvPr id="0" name=""/>
        <dsp:cNvSpPr/>
      </dsp:nvSpPr>
      <dsp:spPr>
        <a:xfrm>
          <a:off x="3830347" y="3385326"/>
          <a:ext cx="1100918" cy="419206"/>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Describe</a:t>
          </a:r>
          <a:endParaRPr lang="en-US" sz="2000" b="1" kern="1200" dirty="0">
            <a:solidFill>
              <a:srgbClr val="186072"/>
            </a:solidFill>
          </a:endParaRPr>
        </a:p>
      </dsp:txBody>
      <dsp:txXfrm>
        <a:off x="3850811" y="3405790"/>
        <a:ext cx="1059990" cy="378278"/>
      </dsp:txXfrm>
    </dsp:sp>
    <dsp:sp modelId="{6A2CC0A6-BC38-5041-A60B-0DABCA6762C7}">
      <dsp:nvSpPr>
        <dsp:cNvPr id="0" name=""/>
        <dsp:cNvSpPr/>
      </dsp:nvSpPr>
      <dsp:spPr>
        <a:xfrm>
          <a:off x="1067474" y="281597"/>
          <a:ext cx="3881810" cy="3881810"/>
        </a:xfrm>
        <a:custGeom>
          <a:avLst/>
          <a:gdLst/>
          <a:ahLst/>
          <a:cxnLst/>
          <a:rect l="0" t="0" r="0" b="0"/>
          <a:pathLst>
            <a:path>
              <a:moveTo>
                <a:pt x="2958909" y="3593412"/>
              </a:moveTo>
              <a:arcTo wR="1940905" hR="1940905" stAng="3501925"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1E7C3E94-8CB6-456F-B0D4-B3FA407A51A6}">
      <dsp:nvSpPr>
        <dsp:cNvPr id="0" name=""/>
        <dsp:cNvSpPr/>
      </dsp:nvSpPr>
      <dsp:spPr>
        <a:xfrm>
          <a:off x="2457920" y="3953804"/>
          <a:ext cx="1100918" cy="419206"/>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Preserve</a:t>
          </a:r>
        </a:p>
      </dsp:txBody>
      <dsp:txXfrm>
        <a:off x="2478384" y="3974268"/>
        <a:ext cx="1059990" cy="378278"/>
      </dsp:txXfrm>
    </dsp:sp>
    <dsp:sp modelId="{0FD4A519-10D4-4EE7-AC3E-EBD7D85740E2}">
      <dsp:nvSpPr>
        <dsp:cNvPr id="0" name=""/>
        <dsp:cNvSpPr/>
      </dsp:nvSpPr>
      <dsp:spPr>
        <a:xfrm>
          <a:off x="1067474" y="281597"/>
          <a:ext cx="3881810" cy="3881810"/>
        </a:xfrm>
        <a:custGeom>
          <a:avLst/>
          <a:gdLst/>
          <a:ahLst/>
          <a:cxnLst/>
          <a:rect l="0" t="0" r="0" b="0"/>
          <a:pathLst>
            <a:path>
              <a:moveTo>
                <a:pt x="1269316" y="3761916"/>
              </a:moveTo>
              <a:arcTo wR="1940905" hR="1940905" stAng="6614639"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25E735C8-6CA7-48F9-B4AF-4D9B92978769}">
      <dsp:nvSpPr>
        <dsp:cNvPr id="0" name=""/>
        <dsp:cNvSpPr/>
      </dsp:nvSpPr>
      <dsp:spPr>
        <a:xfrm>
          <a:off x="1085492" y="3385326"/>
          <a:ext cx="1100918" cy="419206"/>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Discover</a:t>
          </a:r>
        </a:p>
      </dsp:txBody>
      <dsp:txXfrm>
        <a:off x="1105956" y="3405790"/>
        <a:ext cx="1059990" cy="378278"/>
      </dsp:txXfrm>
    </dsp:sp>
    <dsp:sp modelId="{7DFDE678-6B1C-4BBC-A38E-46FB50420688}">
      <dsp:nvSpPr>
        <dsp:cNvPr id="0" name=""/>
        <dsp:cNvSpPr/>
      </dsp:nvSpPr>
      <dsp:spPr>
        <a:xfrm>
          <a:off x="1067474" y="281597"/>
          <a:ext cx="3881810" cy="3881810"/>
        </a:xfrm>
        <a:custGeom>
          <a:avLst/>
          <a:gdLst/>
          <a:ahLst/>
          <a:cxnLst/>
          <a:rect l="0" t="0" r="0" b="0"/>
          <a:pathLst>
            <a:path>
              <a:moveTo>
                <a:pt x="273010" y="2933498"/>
              </a:moveTo>
              <a:arcTo wR="1940905" hR="1940905" stAng="8954542"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E2536CDD-7DBF-4C6B-85BF-882FE6A71FDF}">
      <dsp:nvSpPr>
        <dsp:cNvPr id="0" name=""/>
        <dsp:cNvSpPr/>
      </dsp:nvSpPr>
      <dsp:spPr>
        <a:xfrm>
          <a:off x="446939" y="2012899"/>
          <a:ext cx="1241069" cy="419206"/>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Integrate</a:t>
          </a:r>
        </a:p>
      </dsp:txBody>
      <dsp:txXfrm>
        <a:off x="467403" y="2033363"/>
        <a:ext cx="1200141" cy="378278"/>
      </dsp:txXfrm>
    </dsp:sp>
    <dsp:sp modelId="{049616A8-A793-4C77-8E33-8F4622C118F7}">
      <dsp:nvSpPr>
        <dsp:cNvPr id="0" name=""/>
        <dsp:cNvSpPr/>
      </dsp:nvSpPr>
      <dsp:spPr>
        <a:xfrm>
          <a:off x="1067474" y="281597"/>
          <a:ext cx="3881810" cy="3881810"/>
        </a:xfrm>
        <a:custGeom>
          <a:avLst/>
          <a:gdLst/>
          <a:ahLst/>
          <a:cxnLst/>
          <a:rect l="0" t="0" r="0" b="0"/>
          <a:pathLst>
            <a:path>
              <a:moveTo>
                <a:pt x="44181" y="1529139"/>
              </a:moveTo>
              <a:arcTo wR="1940905" hR="1940905" stAng="115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3204064E-86B9-4A1D-AC40-6B3607D41628}">
      <dsp:nvSpPr>
        <dsp:cNvPr id="0" name=""/>
        <dsp:cNvSpPr/>
      </dsp:nvSpPr>
      <dsp:spPr>
        <a:xfrm>
          <a:off x="1085492" y="640472"/>
          <a:ext cx="1100918" cy="419206"/>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Analyze</a:t>
          </a:r>
        </a:p>
      </dsp:txBody>
      <dsp:txXfrm>
        <a:off x="1105956" y="660936"/>
        <a:ext cx="1059990" cy="378278"/>
      </dsp:txXfrm>
    </dsp:sp>
    <dsp:sp modelId="{19FF4228-BCF6-4DBF-AEE0-CF82A986A726}">
      <dsp:nvSpPr>
        <dsp:cNvPr id="0" name=""/>
        <dsp:cNvSpPr/>
      </dsp:nvSpPr>
      <dsp:spPr>
        <a:xfrm>
          <a:off x="1067474" y="281597"/>
          <a:ext cx="3881810" cy="3881810"/>
        </a:xfrm>
        <a:custGeom>
          <a:avLst/>
          <a:gdLst/>
          <a:ahLst/>
          <a:cxnLst/>
          <a:rect l="0" t="0" r="0" b="0"/>
          <a:pathLst>
            <a:path>
              <a:moveTo>
                <a:pt x="922900" y="288398"/>
              </a:moveTo>
              <a:arcTo wR="1940905" hR="1940905" stAng="14301925"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fld id="{2045E718-52F8-46F1-9B64-73D4F1AE305E}" type="datetime1">
              <a:rPr lang="en-US"/>
              <a:pPr>
                <a:defRPr/>
              </a:pPr>
              <a:t>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CAD52665-6EC5-4E2C-ACE3-60B967BFE7A9}" type="slidenum">
              <a:rPr lang="en-US"/>
              <a:pPr>
                <a:defRPr/>
              </a:pPr>
              <a:t>‹#›</a:t>
            </a:fld>
            <a:endParaRPr lang="en-US"/>
          </a:p>
        </p:txBody>
      </p:sp>
    </p:spTree>
    <p:extLst>
      <p:ext uri="{BB962C8B-B14F-4D97-AF65-F5344CB8AC3E}">
        <p14:creationId xmlns:p14="http://schemas.microsoft.com/office/powerpoint/2010/main" val="3827804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defRPr>
            </a:lvl1pPr>
          </a:lstStyle>
          <a:p>
            <a:pPr>
              <a:defRPr/>
            </a:pPr>
            <a:fld id="{2B745D94-0C70-421F-8B33-F694434CC576}" type="datetime1">
              <a:rPr lang="en-US"/>
              <a:pPr>
                <a:defRPr/>
              </a:pPr>
              <a:t>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defRPr>
            </a:lvl1pPr>
          </a:lstStyle>
          <a:p>
            <a:pPr>
              <a:defRPr/>
            </a:pPr>
            <a:fld id="{6B7716FE-5FF4-4939-A891-57F1539EB079}" type="slidenum">
              <a:rPr lang="en-US"/>
              <a:pPr>
                <a:defRPr/>
              </a:pPr>
              <a:t>‹#›</a:t>
            </a:fld>
            <a:endParaRPr lang="en-US"/>
          </a:p>
        </p:txBody>
      </p:sp>
    </p:spTree>
    <p:extLst>
      <p:ext uri="{BB962C8B-B14F-4D97-AF65-F5344CB8AC3E}">
        <p14:creationId xmlns:p14="http://schemas.microsoft.com/office/powerpoint/2010/main" val="16488514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6324" name="Slide Number Placeholder 3"/>
          <p:cNvSpPr>
            <a:spLocks noGrp="1"/>
          </p:cNvSpPr>
          <p:nvPr>
            <p:ph type="sldNum" sz="quarter" idx="5"/>
          </p:nvPr>
        </p:nvSpPr>
        <p:spPr bwMode="auto">
          <a:ln>
            <a:miter lim="800000"/>
            <a:headEnd/>
            <a:tailEnd/>
          </a:ln>
        </p:spPr>
        <p:txBody>
          <a:bodyPr/>
          <a:lstStyle/>
          <a:p>
            <a:fld id="{06FBD28E-791F-204F-B869-AF18E596B831}" type="slidenum">
              <a:rPr lang="en-US"/>
              <a:pPr/>
              <a:t>0</a:t>
            </a:fld>
            <a:endParaRPr lang="en-US"/>
          </a:p>
        </p:txBody>
      </p:sp>
    </p:spTree>
    <p:extLst>
      <p:ext uri="{BB962C8B-B14F-4D97-AF65-F5344CB8AC3E}">
        <p14:creationId xmlns:p14="http://schemas.microsoft.com/office/powerpoint/2010/main" val="1298489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latin typeface="Times New Roman" pitchFamily="18" charset="0"/>
                <a:ea typeface="ＭＳ Ｐゴシック" pitchFamily="34" charset="-128"/>
              </a:rPr>
              <a:t>Metadata is useful to Data Users, Data Developers, and Organizations. In this era of data sharing, collaboration, and need for information organization, metadata can serve multiple purposes. </a:t>
            </a: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9</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370965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Times New Roman" pitchFamily="18" charset="0"/>
                <a:ea typeface="ＭＳ Ｐゴシック" pitchFamily="34" charset="-128"/>
              </a:rPr>
              <a:t>What value does metadata have to Scientists,</a:t>
            </a:r>
            <a:r>
              <a:rPr lang="en-US" baseline="0" dirty="0" smtClean="0">
                <a:latin typeface="Times New Roman" pitchFamily="18" charset="0"/>
                <a:ea typeface="ＭＳ Ｐゴシック" pitchFamily="34" charset="-128"/>
              </a:rPr>
              <a:t> Researchers, and other</a:t>
            </a:r>
            <a:r>
              <a:rPr lang="en-US" dirty="0" smtClean="0">
                <a:latin typeface="Times New Roman" pitchFamily="18" charset="0"/>
                <a:ea typeface="ＭＳ Ｐゴシック" pitchFamily="34" charset="-128"/>
              </a:rPr>
              <a:t> Data Creators?</a:t>
            </a:r>
          </a:p>
          <a:p>
            <a:pPr eaLnBrk="1" hangingPunct="1"/>
            <a:r>
              <a:rPr lang="en-US" dirty="0" smtClean="0">
                <a:latin typeface="Times New Roman" pitchFamily="18" charset="0"/>
                <a:ea typeface="ＭＳ Ｐゴシック" pitchFamily="34" charset="-128"/>
              </a:rPr>
              <a:t>Metadata records will help avoid data duplication because researchers can determine if data already exist. Scientists are able to share reliable information about a dataset by creating metadata and passing it along with the dataset. Scientists wishing to reuse a dataset can be confident of its origins, data quality, and other valuable information about the data. Metadata also allow data creators to publicize the valuable data they have collected by making the metadata available on clearinghouses and other publically available venues. Metadata can be used in citation practices, thus increasing the visibility of the data. </a:t>
            </a:r>
          </a:p>
          <a:p>
            <a:pPr eaLnBrk="1" hangingPunct="1"/>
            <a:endParaRPr lang="en-US" dirty="0" smtClean="0">
              <a:latin typeface="Times New Roman" pitchFamily="18" charset="0"/>
              <a:ea typeface="ＭＳ Ｐゴシック" pitchFamily="34" charset="-128"/>
            </a:endParaRPr>
          </a:p>
          <a:p>
            <a:pPr eaLnBrk="1" hangingPunct="1"/>
            <a:endParaRPr lang="en-US"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10</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94484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Aft>
                <a:spcPct val="90000"/>
              </a:spcAft>
            </a:pPr>
            <a:r>
              <a:rPr lang="en-US" dirty="0" smtClean="0">
                <a:latin typeface="Times New Roman" pitchFamily="18" charset="0"/>
                <a:ea typeface="ＭＳ Ｐゴシック" pitchFamily="34" charset="-128"/>
              </a:rPr>
              <a:t>Metadata allows the user to search for and access data from a variety of sources. A search for metadata can be constricted to a geographic boundary, thus showing the user what data has been collected in a particular region. Metadata records help users determine whether the data will be applicable for use in a particular study. Finally, metadata records are of value to data users</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because they determine how a dataset can be acquired, and if there are any restrictions on how the data can be used.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11</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556065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latin typeface="Times New Roman" pitchFamily="18" charset="0"/>
                <a:ea typeface="ＭＳ Ｐゴシック" pitchFamily="34" charset="-128"/>
              </a:rPr>
              <a:t>An organization that keeps current metadata can benefit in many ways. Metadata records help ensure the organization</a:t>
            </a:r>
            <a:r>
              <a:rPr lang="en-US" altLang="en-US" dirty="0" smtClean="0">
                <a:latin typeface="Times New Roman" pitchFamily="18" charset="0"/>
                <a:ea typeface="ＭＳ Ｐゴシック" pitchFamily="34" charset="-128"/>
              </a:rPr>
              <a:t>’</a:t>
            </a:r>
            <a:r>
              <a:rPr lang="en-US" dirty="0" smtClean="0">
                <a:latin typeface="Times New Roman" pitchFamily="18" charset="0"/>
                <a:ea typeface="ＭＳ Ｐゴシック" pitchFamily="34" charset="-128"/>
              </a:rPr>
              <a:t>s investment in the data by retaining information about how the data was collected, processed, and quality controlled. This creates a permanent record of the dataset –which is critical institutional memory. When researchers leave or retire, metadata allows the dataset to </a:t>
            </a:r>
            <a:r>
              <a:rPr lang="ja-JP" altLang="en-US" dirty="0" smtClean="0">
                <a:latin typeface="Times New Roman" pitchFamily="18" charset="0"/>
                <a:ea typeface="ＭＳ Ｐゴシック" pitchFamily="34" charset="-128"/>
              </a:rPr>
              <a:t>“</a:t>
            </a:r>
            <a:r>
              <a:rPr lang="en-US" altLang="ja-JP" dirty="0" smtClean="0">
                <a:latin typeface="Times New Roman" pitchFamily="18" charset="0"/>
                <a:ea typeface="ＭＳ Ｐゴシック" pitchFamily="34" charset="-128"/>
              </a:rPr>
              <a:t>live on</a:t>
            </a:r>
            <a:r>
              <a:rPr lang="ja-JP" altLang="en-US" dirty="0" smtClean="0">
                <a:latin typeface="Times New Roman" pitchFamily="18" charset="0"/>
                <a:ea typeface="ＭＳ Ｐゴシック" pitchFamily="34" charset="-128"/>
              </a:rPr>
              <a:t>”</a:t>
            </a:r>
            <a:r>
              <a:rPr lang="en-US" altLang="ja-JP" dirty="0" smtClean="0">
                <a:latin typeface="Times New Roman" pitchFamily="18" charset="0"/>
                <a:ea typeface="ＭＳ Ｐゴシック" pitchFamily="34" charset="-128"/>
              </a:rPr>
              <a:t> for the organization. The data may be reused in another research project in the future, and future researchers in the organization will need to know how the dataset was created.  Finally, metadata advertises an organization</a:t>
            </a:r>
            <a:r>
              <a:rPr lang="ja-JP" altLang="en-US" dirty="0" smtClean="0">
                <a:latin typeface="Times New Roman" pitchFamily="18" charset="0"/>
                <a:ea typeface="ＭＳ Ｐゴシック" pitchFamily="34" charset="-128"/>
              </a:rPr>
              <a:t>’</a:t>
            </a:r>
            <a:r>
              <a:rPr lang="en-US" altLang="ja-JP" dirty="0" smtClean="0">
                <a:latin typeface="Times New Roman" pitchFamily="18" charset="0"/>
                <a:ea typeface="ＭＳ Ｐゴシック" pitchFamily="34" charset="-128"/>
              </a:rPr>
              <a:t>s research, creating new potential partnerships and collaboration through</a:t>
            </a:r>
            <a:r>
              <a:rPr lang="en-US" altLang="ja-JP" baseline="0" dirty="0" smtClean="0">
                <a:latin typeface="Times New Roman" pitchFamily="18" charset="0"/>
                <a:ea typeface="ＭＳ Ｐゴシック" pitchFamily="34" charset="-128"/>
              </a:rPr>
              <a:t> </a:t>
            </a:r>
            <a:r>
              <a:rPr lang="en-US" altLang="ja-JP" dirty="0" smtClean="0">
                <a:latin typeface="Times New Roman" pitchFamily="18" charset="0"/>
                <a:ea typeface="ＭＳ Ｐゴシック" pitchFamily="34" charset="-128"/>
              </a:rPr>
              <a:t>data sharing. </a:t>
            </a: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12</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729274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Times New Roman" pitchFamily="18" charset="0"/>
                <a:ea typeface="ＭＳ Ｐゴシック" pitchFamily="34" charset="-128"/>
              </a:rPr>
              <a:t>Metadata is beneficial because it can be used to support data distribution, data management, and project management. To be best utilized, metadata should be considered a component of the data, created during the development of the data, and populated with rich content. </a:t>
            </a:r>
          </a:p>
          <a:p>
            <a:pPr eaLnBrk="1" hangingPunct="1"/>
            <a:endParaRPr lang="en-US" dirty="0" smtClean="0">
              <a:latin typeface="Times New Roman" pitchFamily="18" charset="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13</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884346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Times New Roman" pitchFamily="18" charset="0"/>
                <a:ea typeface="ＭＳ Ｐゴシック" pitchFamily="34" charset="-128"/>
              </a:rPr>
              <a:t>Metadata serves data discovery at multiple levels:</a:t>
            </a:r>
          </a:p>
          <a:p>
            <a:pPr eaLnBrk="1" hangingPunct="1">
              <a:buFontTx/>
              <a:buChar char="•"/>
            </a:pPr>
            <a:r>
              <a:rPr lang="en-US" dirty="0" smtClean="0">
                <a:latin typeface="Times New Roman" pitchFamily="18" charset="0"/>
                <a:ea typeface="ＭＳ Ｐゴシック" pitchFamily="34" charset="-128"/>
              </a:rPr>
              <a:t>initial identification by query of keywords, location, time, and attributes</a:t>
            </a:r>
          </a:p>
          <a:p>
            <a:pPr eaLnBrk="1" hangingPunct="1">
              <a:buFontTx/>
              <a:buChar char="•"/>
            </a:pPr>
            <a:r>
              <a:rPr lang="en-US" dirty="0" smtClean="0">
                <a:latin typeface="Times New Roman" pitchFamily="18" charset="0"/>
                <a:ea typeface="ＭＳ Ｐゴシック" pitchFamily="34" charset="-128"/>
              </a:rPr>
              <a:t> a quick assessment can be made by the scientist as to how useful the data are for a project by reading the access and use constraints; data quality measures of positional and attribute accuracy and sources used; and statements as to data availability, format and pricing</a:t>
            </a:r>
          </a:p>
          <a:p>
            <a:pPr eaLnBrk="1" hangingPunct="1">
              <a:buFontTx/>
              <a:buChar char="•"/>
            </a:pPr>
            <a:r>
              <a:rPr lang="en-US" dirty="0" smtClean="0">
                <a:latin typeface="Times New Roman" pitchFamily="18" charset="0"/>
                <a:ea typeface="ＭＳ Ｐゴシック" pitchFamily="34" charset="-128"/>
              </a:rPr>
              <a:t> a user can find out how to access the by reading access instructions, any standard order process instructions, and contact information for the dataset.</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14</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68692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latin typeface="Times New Roman" pitchFamily="18" charset="0"/>
                <a:ea typeface="ＭＳ Ｐゴシック" pitchFamily="34" charset="-128"/>
              </a:rPr>
              <a:t>Data </a:t>
            </a:r>
            <a:r>
              <a:rPr lang="en-US" dirty="0" smtClean="0">
                <a:latin typeface="Times New Roman" pitchFamily="18" charset="0"/>
                <a:ea typeface="ＭＳ Ｐゴシック" pitchFamily="34" charset="-128"/>
              </a:rPr>
              <a:t>portals are plentiful, and contain easily accessible metadata collections from a variety of institutions. </a:t>
            </a: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15</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735788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err="1" smtClean="0">
                <a:ea typeface="ＭＳ Ｐゴシック" pitchFamily="34" charset="-128"/>
              </a:rPr>
              <a:t>DataONE</a:t>
            </a:r>
            <a:r>
              <a:rPr lang="en-US" dirty="0" smtClean="0">
                <a:ea typeface="ＭＳ Ｐゴシック" pitchFamily="34" charset="-128"/>
              </a:rPr>
              <a:t> is </a:t>
            </a:r>
            <a:r>
              <a:rPr lang="en-US" dirty="0" smtClean="0">
                <a:ea typeface="ＭＳ Ｐゴシック" pitchFamily="34" charset="-128"/>
              </a:rPr>
              <a:t>an example of a metadata repository, available to all researchers. </a:t>
            </a: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16</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975693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Times New Roman" pitchFamily="18" charset="0"/>
                <a:ea typeface="ＭＳ Ｐゴシック" pitchFamily="34" charset="-128"/>
              </a:rPr>
              <a:t>For data management, metadata records can be queried to determine:</a:t>
            </a:r>
          </a:p>
          <a:p>
            <a:pPr lvl="1" eaLnBrk="1" hangingPunct="1">
              <a:buFontTx/>
              <a:buChar char="•"/>
            </a:pPr>
            <a:r>
              <a:rPr lang="en-US" dirty="0" smtClean="0">
                <a:latin typeface="Times New Roman" pitchFamily="18" charset="0"/>
                <a:ea typeface="ＭＳ Ｐゴシック" pitchFamily="34" charset="-128"/>
              </a:rPr>
              <a:t>do we have data older than 10 years?</a:t>
            </a:r>
          </a:p>
          <a:p>
            <a:pPr lvl="1" eaLnBrk="1" hangingPunct="1">
              <a:buFontTx/>
              <a:buChar char="•"/>
            </a:pPr>
            <a:r>
              <a:rPr lang="en-US" dirty="0" smtClean="0">
                <a:latin typeface="Times New Roman" pitchFamily="18" charset="0"/>
                <a:ea typeface="ＭＳ Ｐゴシック" pitchFamily="34" charset="-128"/>
              </a:rPr>
              <a:t>do we have data that was before some political or geophysical event resulted in significant change?</a:t>
            </a:r>
          </a:p>
          <a:p>
            <a:pPr lvl="1" eaLnBrk="1" hangingPunct="1">
              <a:buFontTx/>
              <a:buChar char="•"/>
            </a:pPr>
            <a:r>
              <a:rPr lang="en-US" dirty="0" smtClean="0">
                <a:latin typeface="Times New Roman" pitchFamily="18" charset="0"/>
                <a:ea typeface="ＭＳ Ｐゴシック" pitchFamily="34" charset="-128"/>
              </a:rPr>
              <a:t>do we have data that used some older or now invalid data as a source?</a:t>
            </a:r>
          </a:p>
          <a:p>
            <a:pPr lvl="1" eaLnBrk="1" hangingPunct="1">
              <a:buFontTx/>
              <a:buChar char="•"/>
            </a:pPr>
            <a:r>
              <a:rPr lang="en-US" dirty="0" smtClean="0">
                <a:latin typeface="Times New Roman" pitchFamily="18" charset="0"/>
                <a:ea typeface="ＭＳ Ｐゴシック" pitchFamily="34" charset="-128"/>
              </a:rPr>
              <a:t>do we have data that used older or now invalid methods</a:t>
            </a:r>
            <a:r>
              <a:rPr lang="en-US" dirty="0" smtClean="0">
                <a:latin typeface="Times New Roman" pitchFamily="18" charset="0"/>
                <a:ea typeface="ＭＳ Ｐゴシック" pitchFamily="34" charset="-128"/>
              </a:rPr>
              <a:t>?</a:t>
            </a:r>
          </a:p>
          <a:p>
            <a:pPr lvl="1" eaLnBrk="1" hangingPunct="1">
              <a:buFontTx/>
              <a:buChar char="•"/>
            </a:pPr>
            <a:r>
              <a:rPr lang="en-US" baseline="0" dirty="0" smtClean="0">
                <a:latin typeface="Times New Roman" pitchFamily="18" charset="0"/>
                <a:ea typeface="ＭＳ Ｐゴシック" pitchFamily="34" charset="-128"/>
              </a:rPr>
              <a:t>Are the data still stored where the metadata indicates? </a:t>
            </a:r>
            <a:endParaRPr lang="en-US" dirty="0" smtClean="0">
              <a:latin typeface="Times New Roman" pitchFamily="18" charset="0"/>
              <a:ea typeface="ＭＳ Ｐゴシック" pitchFamily="34" charset="-128"/>
            </a:endParaRPr>
          </a:p>
          <a:p>
            <a:pPr eaLnBrk="1" hangingPunct="1"/>
            <a:endParaRPr lang="en-US" dirty="0" smtClean="0">
              <a:latin typeface="Times New Roman" pitchFamily="18" charset="0"/>
              <a:ea typeface="ＭＳ Ｐゴシック" pitchFamily="34" charset="-128"/>
            </a:endParaRPr>
          </a:p>
          <a:p>
            <a:pPr eaLnBrk="1" hangingPunct="1"/>
            <a:r>
              <a:rPr lang="en-US" dirty="0" smtClean="0">
                <a:latin typeface="Times New Roman" pitchFamily="18" charset="0"/>
                <a:ea typeface="ＭＳ Ｐゴシック" pitchFamily="34" charset="-128"/>
              </a:rPr>
              <a:t>Global edits to contacts, policies, URLS, and information about new derivations of the dataset can be included in metadata records, thus assisting the data management process.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17</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179701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Metadata allows you to repeat a scientific process (reproducibility) if methodologies, variables, and  analytical parameters are well defined. It allows you to defend and demonstrate scientific process.  A defensible process enables you to demonstrate the methodologies that led to decisions using the data. Increasingly,</a:t>
            </a:r>
            <a:r>
              <a:rPr lang="en-US" baseline="0" dirty="0" smtClean="0">
                <a:ea typeface="ＭＳ Ｐゴシック" pitchFamily="34" charset="-128"/>
              </a:rPr>
              <a:t> </a:t>
            </a:r>
            <a:r>
              <a:rPr lang="en-US" dirty="0" smtClean="0">
                <a:ea typeface="ＭＳ Ｐゴシック" pitchFamily="34" charset="-128"/>
              </a:rPr>
              <a:t>the savvy public demand metadata with datasets for consumer information purposes.</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18</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18283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Times New Roman" charset="0"/>
                <a:ea typeface="ＭＳ Ｐゴシック" pitchFamily="34" charset="-128"/>
              </a:rPr>
              <a:t>In this segment of the course we will cover:</a:t>
            </a:r>
          </a:p>
          <a:p>
            <a:pPr eaLnBrk="1" hangingPunct="1"/>
            <a:r>
              <a:rPr lang="en-US" dirty="0" smtClean="0">
                <a:latin typeface="Times New Roman" charset="0"/>
                <a:ea typeface="ＭＳ Ｐゴシック" pitchFamily="34" charset="-128"/>
              </a:rPr>
              <a:t>What is metadata?</a:t>
            </a:r>
          </a:p>
          <a:p>
            <a:pPr eaLnBrk="1" hangingPunct="1"/>
            <a:r>
              <a:rPr lang="en-US" dirty="0" smtClean="0">
                <a:latin typeface="Times New Roman" charset="0"/>
                <a:ea typeface="ＭＳ Ｐゴシック" pitchFamily="34" charset="-128"/>
              </a:rPr>
              <a:t>What are examples of metadata in our daily lives? </a:t>
            </a:r>
          </a:p>
          <a:p>
            <a:pPr eaLnBrk="1" hangingPunct="1"/>
            <a:r>
              <a:rPr lang="en-US" dirty="0" smtClean="0">
                <a:latin typeface="Times New Roman" charset="0"/>
                <a:ea typeface="ＭＳ Ｐゴシック" pitchFamily="34" charset="-128"/>
              </a:rPr>
              <a:t>And what information needs to be included in a metadata record?</a:t>
            </a: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980877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latin typeface="Times New Roman" pitchFamily="18" charset="0"/>
                <a:ea typeface="ＭＳ Ｐゴシック" pitchFamily="34" charset="-128"/>
              </a:rPr>
              <a:t>Metadata is invaluable for data liability. For example, a record will indicate the purpose – why the data were collected, any use constraints that are associated with the data, how complete the dataset is, and who is liable once the data are distributed and reused.</a:t>
            </a: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19</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138354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Arial" charset="0"/>
              <a:buNone/>
            </a:pPr>
            <a:r>
              <a:rPr lang="en-US" sz="1200" kern="1200" dirty="0" smtClean="0">
                <a:solidFill>
                  <a:schemeClr val="tx1"/>
                </a:solidFill>
                <a:effectLst/>
                <a:latin typeface="+mn-lt"/>
                <a:ea typeface="ＭＳ Ｐゴシック" charset="-128"/>
                <a:cs typeface="ＭＳ Ｐゴシック" charset="-128"/>
              </a:rPr>
              <a:t>Even if the value of data documentation is recognized, concerns remain as to the effort required (i.e. time) to create metadata that effectively describes the data. </a:t>
            </a:r>
            <a:endParaRPr lang="en-US" baseline="0" dirty="0" smtClean="0">
              <a:ea typeface="ＭＳ Ｐゴシック" pitchFamily="34" charset="-128"/>
            </a:endParaRPr>
          </a:p>
          <a:p>
            <a:pPr marL="171450" indent="-171450" eaLnBrk="1" hangingPunct="1">
              <a:spcBef>
                <a:spcPct val="0"/>
              </a:spcBef>
              <a:buFont typeface="Arial" pitchFamily="34" charset="0"/>
              <a:buChar char="•"/>
            </a:pP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20</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672248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Metadata does require time and effort to create. The workload, however, is reduced when metadata creation is incorporated into the data development process and the effort is distributed among data contributors. Metadata creation and management should be treated as a standard data development procedure and resources for staff and time should be included in project and proposal work plans and budgets. The use of a standardized metadata format and the development of discipline specific ‘profiles’ of metadata can enable data users to quickly find needed information and address data developer concerns about metadata use and comprehension</a:t>
            </a:r>
            <a:r>
              <a:rPr lang="en-US" sz="1200" kern="1200" dirty="0" smtClean="0">
                <a:solidFill>
                  <a:schemeClr val="tx1"/>
                </a:solidFill>
                <a:effectLst/>
                <a:latin typeface="+mn-lt"/>
                <a:ea typeface="ＭＳ Ｐゴシック" charset="-128"/>
                <a:cs typeface="ＭＳ Ｐゴシック" charset="-128"/>
              </a:rPr>
              <a:t>. </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Definition</a:t>
            </a:r>
            <a:r>
              <a:rPr lang="en-US" sz="1200" kern="1200" baseline="0" dirty="0" smtClean="0">
                <a:solidFill>
                  <a:schemeClr val="tx1"/>
                </a:solidFill>
                <a:effectLst/>
                <a:latin typeface="+mn-lt"/>
                <a:ea typeface="ＭＳ Ｐゴシック" charset="-128"/>
                <a:cs typeface="ＭＳ Ｐゴシック" charset="-128"/>
              </a:rPr>
              <a:t> of a profile: http://</a:t>
            </a:r>
            <a:r>
              <a:rPr lang="en-US" sz="1200" kern="1200" baseline="0" dirty="0" err="1" smtClean="0">
                <a:solidFill>
                  <a:schemeClr val="tx1"/>
                </a:solidFill>
                <a:effectLst/>
                <a:latin typeface="+mn-lt"/>
                <a:ea typeface="ＭＳ Ｐゴシック" charset="-128"/>
                <a:cs typeface="ＭＳ Ｐゴシック" charset="-128"/>
              </a:rPr>
              <a:t>support.esri.com</a:t>
            </a:r>
            <a:r>
              <a:rPr lang="en-US" sz="1200" kern="1200" baseline="0" dirty="0" smtClean="0">
                <a:solidFill>
                  <a:schemeClr val="tx1"/>
                </a:solidFill>
                <a:effectLst/>
                <a:latin typeface="+mn-lt"/>
                <a:ea typeface="ＭＳ Ｐゴシック" charset="-128"/>
                <a:cs typeface="ＭＳ Ｐゴシック" charset="-128"/>
              </a:rPr>
              <a:t>/other-resources/</a:t>
            </a:r>
            <a:r>
              <a:rPr lang="en-US" sz="1200" kern="1200" baseline="0" dirty="0" err="1" smtClean="0">
                <a:solidFill>
                  <a:schemeClr val="tx1"/>
                </a:solidFill>
                <a:effectLst/>
                <a:latin typeface="+mn-lt"/>
                <a:ea typeface="ＭＳ Ｐゴシック" charset="-128"/>
                <a:cs typeface="ＭＳ Ｐゴシック" charset="-128"/>
              </a:rPr>
              <a:t>gis</a:t>
            </a:r>
            <a:r>
              <a:rPr lang="en-US" sz="1200" kern="1200" baseline="0" dirty="0" smtClean="0">
                <a:solidFill>
                  <a:schemeClr val="tx1"/>
                </a:solidFill>
                <a:effectLst/>
                <a:latin typeface="+mn-lt"/>
                <a:ea typeface="ＭＳ Ｐゴシック" charset="-128"/>
                <a:cs typeface="ＭＳ Ｐゴシック" charset="-128"/>
              </a:rPr>
              <a:t>-dictionary/term/metadata%20profile </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effectLst/>
              <a:latin typeface="+mn-lt"/>
              <a:ea typeface="ＭＳ Ｐゴシック" charset="-128"/>
              <a:cs typeface="ＭＳ Ｐゴシック"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effectLst/>
                <a:latin typeface="+mn-lt"/>
                <a:ea typeface="ＭＳ Ｐゴシック" charset="-128"/>
                <a:cs typeface="ＭＳ Ｐゴシック" charset="-128"/>
              </a:rPr>
              <a:t>“</a:t>
            </a:r>
            <a:r>
              <a:rPr lang="en-US" sz="1200" kern="1200" dirty="0" smtClean="0">
                <a:solidFill>
                  <a:schemeClr val="tx1"/>
                </a:solidFill>
                <a:latin typeface="+mn-lt"/>
                <a:ea typeface="ＭＳ Ｐゴシック" charset="-128"/>
                <a:cs typeface="ＭＳ Ｐゴシック" charset="-128"/>
              </a:rPr>
              <a:t>A modification of an existing metadata standard to adapt to data issues, cultural issues, or both. A profile is typically a subset of a base standard that tailors the metadata elements in the base standard to better describe the data to the community that uses it. Metadata profiles allow communities to follow a metadata standard, while at the same time enhancing the standard so that it is more appropriate for a particular use or locale.</a:t>
            </a: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21</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575929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Times New Roman" charset="0"/>
                <a:ea typeface="ＭＳ Ｐゴシック" pitchFamily="34" charset="-128"/>
              </a:rPr>
              <a:t>An established standard provides common terms,</a:t>
            </a:r>
            <a:r>
              <a:rPr lang="en-US" baseline="0" dirty="0" smtClean="0">
                <a:latin typeface="Times New Roman" charset="0"/>
                <a:ea typeface="ＭＳ Ｐゴシック" pitchFamily="34" charset="-128"/>
              </a:rPr>
              <a:t> </a:t>
            </a:r>
            <a:r>
              <a:rPr lang="en-US" dirty="0" smtClean="0">
                <a:latin typeface="Times New Roman" charset="0"/>
                <a:ea typeface="ＭＳ Ｐゴシック" pitchFamily="34" charset="-128"/>
              </a:rPr>
              <a:t>definitions,</a:t>
            </a:r>
            <a:r>
              <a:rPr lang="en-US" baseline="0" dirty="0" smtClean="0">
                <a:latin typeface="Times New Roman" charset="0"/>
                <a:ea typeface="ＭＳ Ｐゴシック" pitchFamily="34" charset="-128"/>
              </a:rPr>
              <a:t> and structure that </a:t>
            </a:r>
            <a:r>
              <a:rPr lang="en-US" dirty="0" smtClean="0">
                <a:latin typeface="Times New Roman" charset="0"/>
                <a:ea typeface="ＭＳ Ｐゴシック" pitchFamily="34" charset="-128"/>
              </a:rPr>
              <a:t>allow for</a:t>
            </a:r>
            <a:r>
              <a:rPr lang="en-US" baseline="0" dirty="0" smtClean="0">
                <a:latin typeface="Times New Roman" charset="0"/>
                <a:ea typeface="ＭＳ Ｐゴシック" pitchFamily="34" charset="-128"/>
              </a:rPr>
              <a:t> consistent</a:t>
            </a:r>
            <a:r>
              <a:rPr lang="en-US" dirty="0" smtClean="0">
                <a:latin typeface="Times New Roman" charset="0"/>
                <a:ea typeface="ＭＳ Ｐゴシック" pitchFamily="34" charset="-128"/>
              </a:rPr>
              <a:t> communication.</a:t>
            </a:r>
            <a:r>
              <a:rPr lang="en-US" baseline="0" dirty="0" smtClean="0">
                <a:latin typeface="Times New Roman" charset="0"/>
                <a:ea typeface="ＭＳ Ｐゴシック" pitchFamily="34" charset="-128"/>
              </a:rPr>
              <a:t> The use of standards also supports search and retrieval in automated systems. </a:t>
            </a:r>
            <a:endParaRPr lang="en-US" dirty="0" smtClean="0">
              <a:latin typeface="Times New Roman" charset="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22</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888823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Times New Roman" charset="0"/>
                <a:ea typeface="ＭＳ Ｐゴシック" pitchFamily="34" charset="-128"/>
              </a:rPr>
              <a:t>An established standard provides common terms,</a:t>
            </a:r>
            <a:r>
              <a:rPr lang="en-US" baseline="0" dirty="0" smtClean="0">
                <a:latin typeface="Times New Roman" charset="0"/>
                <a:ea typeface="ＭＳ Ｐゴシック" pitchFamily="34" charset="-128"/>
              </a:rPr>
              <a:t> </a:t>
            </a:r>
            <a:r>
              <a:rPr lang="en-US" dirty="0" smtClean="0">
                <a:latin typeface="Times New Roman" charset="0"/>
                <a:ea typeface="ＭＳ Ｐゴシック" pitchFamily="34" charset="-128"/>
              </a:rPr>
              <a:t>definitions</a:t>
            </a:r>
            <a:r>
              <a:rPr lang="en-US" baseline="0" dirty="0" smtClean="0">
                <a:latin typeface="Times New Roman" charset="0"/>
                <a:ea typeface="ＭＳ Ｐゴシック" pitchFamily="34" charset="-128"/>
              </a:rPr>
              <a:t> and structure that </a:t>
            </a:r>
            <a:r>
              <a:rPr lang="en-US" dirty="0" smtClean="0">
                <a:latin typeface="Times New Roman" charset="0"/>
                <a:ea typeface="ＭＳ Ｐゴシック" pitchFamily="34" charset="-128"/>
              </a:rPr>
              <a:t>allow for</a:t>
            </a:r>
            <a:r>
              <a:rPr lang="en-US" baseline="0" dirty="0" smtClean="0">
                <a:latin typeface="Times New Roman" charset="0"/>
                <a:ea typeface="ＭＳ Ｐゴシック" pitchFamily="34" charset="-128"/>
              </a:rPr>
              <a:t> consistent</a:t>
            </a:r>
            <a:r>
              <a:rPr lang="en-US" dirty="0" smtClean="0">
                <a:latin typeface="Times New Roman" charset="0"/>
                <a:ea typeface="ＭＳ Ｐゴシック" pitchFamily="34" charset="-128"/>
              </a:rPr>
              <a:t> communication.</a:t>
            </a:r>
            <a:r>
              <a:rPr lang="en-US" baseline="0" dirty="0" smtClean="0">
                <a:latin typeface="Times New Roman" charset="0"/>
                <a:ea typeface="ＭＳ Ｐゴシック" pitchFamily="34" charset="-128"/>
              </a:rPr>
              <a:t> The use of standards also support search and retrieval in automated systems. </a:t>
            </a:r>
          </a:p>
          <a:p>
            <a:pPr eaLnBrk="1" hangingPunct="1"/>
            <a:endParaRPr lang="en-US" baseline="0" dirty="0" smtClean="0">
              <a:latin typeface="Times New Roman" charset="0"/>
              <a:ea typeface="ＭＳ Ｐゴシック" pitchFamily="34" charset="-128"/>
            </a:endParaRPr>
          </a:p>
          <a:p>
            <a:pPr eaLnBrk="1" hangingPunct="1"/>
            <a:r>
              <a:rPr lang="en-US" baseline="0" dirty="0" smtClean="0">
                <a:latin typeface="Times New Roman" charset="0"/>
                <a:ea typeface="ＭＳ Ｐゴシック" pitchFamily="34" charset="-128"/>
              </a:rPr>
              <a:t>Image: an example of a metadata editor in ArcGIS where entity and attribute information may be entered to generate a metadata record (source: http://desktop.arcgis.com/en/arcmap/10.3/manage-data/metadata/illustrated-guide-to-complete-fgdc-metadata.htm#ESRI_SECTION1_01B7AC211E2040F9A436CA03D6A0E094)</a:t>
            </a:r>
          </a:p>
          <a:p>
            <a:pPr eaLnBrk="1" hangingPunct="1"/>
            <a:endParaRPr lang="en-US" dirty="0" smtClean="0">
              <a:latin typeface="Times New Roman" charset="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23</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557559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latin typeface="Times New Roman" charset="0"/>
                <a:ea typeface="ＭＳ Ｐゴシック" pitchFamily="34" charset="-128"/>
              </a:rPr>
              <a:t>This is an example of a</a:t>
            </a:r>
            <a:r>
              <a:rPr lang="en-US" baseline="0" dirty="0" smtClean="0">
                <a:latin typeface="Times New Roman" charset="0"/>
                <a:ea typeface="ＭＳ Ｐゴシック" pitchFamily="34" charset="-128"/>
              </a:rPr>
              <a:t> metadata record using the Federal Geographic Data Committee (FGDC) standard. </a:t>
            </a:r>
            <a:endParaRPr lang="en-US" dirty="0" smtClean="0">
              <a:latin typeface="Times New Roman" charset="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24</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433381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u="none"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25</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386824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ea typeface="ＭＳ Ｐゴシック" pitchFamily="34" charset="-128"/>
              </a:rPr>
              <a:t>There are many standards available to document data.</a:t>
            </a:r>
            <a:r>
              <a:rPr lang="en-US" baseline="0" dirty="0" smtClean="0">
                <a:ea typeface="ＭＳ Ｐゴシック" pitchFamily="34" charset="-128"/>
              </a:rPr>
              <a:t> Each has a different focus, yet asks for similar information about the dataset. </a:t>
            </a: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26</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933246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ea typeface="ＭＳ Ｐゴシック" pitchFamily="34" charset="-128"/>
              </a:rPr>
              <a:t>There are many standards available to document data.</a:t>
            </a:r>
            <a:r>
              <a:rPr lang="en-US" baseline="0" dirty="0" smtClean="0">
                <a:ea typeface="ＭＳ Ｐゴシック" pitchFamily="34" charset="-128"/>
              </a:rPr>
              <a:t> Each has a different focus, yet asks for similar information about the dataset. </a:t>
            </a: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27</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994027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ea typeface="ＭＳ Ｐゴシック" pitchFamily="34" charset="-128"/>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u="none"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28</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214320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none" baseline="0"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530390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u="none"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29</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168502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buSzPct val="100000"/>
            </a:pPr>
            <a:endParaRPr lang="en-US" sz="2000"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30</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279481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925512" y="4387850"/>
            <a:ext cx="5099099" cy="4156200"/>
          </a:xfrm>
          <a:prstGeom prst="rect">
            <a:avLst/>
          </a:prstGeom>
        </p:spPr>
        <p:txBody>
          <a:bodyPr lIns="91425" tIns="91425" rIns="91425" bIns="91425" anchor="ctr" anchorCtr="0">
            <a:noAutofit/>
          </a:bodyPr>
          <a:lstStyle/>
          <a:p>
            <a:pPr>
              <a:spcBef>
                <a:spcPts val="0"/>
              </a:spcBef>
              <a:buNone/>
            </a:pPr>
            <a:r>
              <a:rPr lang="en-US" dirty="0" smtClean="0"/>
              <a:t>Now</a:t>
            </a:r>
            <a:r>
              <a:rPr lang="en-US" baseline="0" dirty="0" smtClean="0"/>
              <a:t> that you know about some metadata standards to use and some available tools for developing metadata, let’s discuss some aspects of a good metadata record. </a:t>
            </a:r>
          </a:p>
          <a:p>
            <a:pPr>
              <a:spcBef>
                <a:spcPts val="0"/>
              </a:spcBef>
              <a:buNone/>
            </a:pPr>
            <a:endParaRPr lang="en-US" baseline="0" dirty="0" smtClean="0"/>
          </a:p>
          <a:p>
            <a:pPr>
              <a:spcBef>
                <a:spcPts val="0"/>
              </a:spcBef>
              <a:buNone/>
            </a:pPr>
            <a:r>
              <a:rPr lang="en-US" dirty="0" smtClean="0"/>
              <a:t>As mentioned</a:t>
            </a:r>
            <a:r>
              <a:rPr lang="en-US" baseline="0" dirty="0" smtClean="0"/>
              <a:t> at the beginning of this module, metadata should be developed continuously throughout the entire data lifecycle. This means that metadata should be generated along-side the data. Starting early will ensure that information about your data is fresh in your mind, which in turn saves you time. It will also enable you to provide more details about your data, which in turn leads to a higher-quality metadata record. For example, writing the Entity &amp; Attributes section of your metadata or creating a separate data dictionary while you are developing your database will reduce this burden at the end of the project and can serve as a helpful tool during the project to ensure that everyone understands what each of the entities and attributes means. Writing the processing section of your metadata when you are processing your data ensures that all processing steps are documented. It is most beneficial if the person who is completing the data processing is the same person who writes the processing section for the metadata record. </a:t>
            </a:r>
          </a:p>
        </p:txBody>
      </p:sp>
      <p:sp>
        <p:nvSpPr>
          <p:cNvPr id="100" name="Shape 100"/>
          <p:cNvSpPr>
            <a:spLocks noGrp="1" noRot="1" noChangeAspect="1"/>
          </p:cNvSpPr>
          <p:nvPr>
            <p:ph type="sldImg" idx="2"/>
          </p:nvPr>
        </p:nvSpPr>
        <p:spPr>
          <a:xfrm>
            <a:off x="1166813"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49371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925512" y="4387850"/>
            <a:ext cx="5099099" cy="4156200"/>
          </a:xfrm>
          <a:prstGeom prst="rect">
            <a:avLst/>
          </a:prstGeom>
        </p:spPr>
        <p:txBody>
          <a:bodyPr lIns="91425" tIns="91425" rIns="91425" bIns="91425" anchor="ctr" anchorCtr="0">
            <a:noAutofit/>
          </a:bodyPr>
          <a:lstStyle/>
          <a:p>
            <a:pPr>
              <a:spcBef>
                <a:spcPts val="0"/>
              </a:spcBef>
              <a:buNone/>
            </a:pPr>
            <a:r>
              <a:rPr lang="en-US" dirty="0" smtClean="0"/>
              <a:t>As you get started developing</a:t>
            </a:r>
            <a:r>
              <a:rPr lang="en-US" baseline="0" dirty="0" smtClean="0"/>
              <a:t> your metadata record, it is important that certain fields are used consistently. This means that s</a:t>
            </a:r>
            <a:r>
              <a:rPr lang="en-US" dirty="0" smtClean="0"/>
              <a:t>ome metadata</a:t>
            </a:r>
            <a:r>
              <a:rPr lang="en-US" baseline="0" dirty="0" smtClean="0"/>
              <a:t> fields require values that are written the same way to aid in machine-readability and discovery. For example, the publisher field should contain the standard form of your agency’s or organization’s name (if that is the appropriate publisher). For example, the USGS, the name should be written as U.S. Geological Survey, not USGS. </a:t>
            </a:r>
          </a:p>
          <a:p>
            <a:pPr>
              <a:spcBef>
                <a:spcPts val="0"/>
              </a:spcBef>
              <a:buNone/>
            </a:pPr>
            <a:endParaRPr lang="en-US" baseline="0" dirty="0" smtClean="0"/>
          </a:p>
          <a:p>
            <a:pPr>
              <a:spcBef>
                <a:spcPts val="0"/>
              </a:spcBef>
              <a:buNone/>
            </a:pPr>
            <a:r>
              <a:rPr lang="en-US" baseline="0" dirty="0" smtClean="0"/>
              <a:t>For CSDGM records, all dates should be written using the format of four digits for year, then two digits for month, followed by two digits for the day (YYYYMMDD). Data.gov is enforcing this format and metadata will fail validation if other formats are used. </a:t>
            </a:r>
          </a:p>
          <a:p>
            <a:pPr>
              <a:spcBef>
                <a:spcPts val="0"/>
              </a:spcBef>
              <a:buNone/>
            </a:pPr>
            <a:endParaRPr lang="en-US" baseline="0" dirty="0" smtClean="0"/>
          </a:p>
          <a:p>
            <a:pPr>
              <a:spcBef>
                <a:spcPts val="0"/>
              </a:spcBef>
              <a:buNone/>
            </a:pPr>
            <a:r>
              <a:rPr lang="en-US" baseline="0" dirty="0" smtClean="0"/>
              <a:t>Select the keywords that are specific to your dataset. The thesaurus used should be documented in the metadata. If a single thesaurus does not provide all of the theme keywords that your metadata require, you may use and reference more than one thesaurus. Within FGDC CSDGM and ISO 19115 there are specific fields for place keywords. The theme keyword field should not be used for place keywords. A good resource for finding standard place keywords is the Geographic Names Information System. </a:t>
            </a:r>
          </a:p>
          <a:p>
            <a:pPr>
              <a:spcBef>
                <a:spcPts val="0"/>
              </a:spcBef>
              <a:buNone/>
            </a:pPr>
            <a:endParaRPr lang="en-US" baseline="0" dirty="0" smtClean="0"/>
          </a:p>
          <a:p>
            <a:pPr>
              <a:spcBef>
                <a:spcPts val="0"/>
              </a:spcBef>
              <a:buNone/>
            </a:pPr>
            <a:r>
              <a:rPr lang="en-US" baseline="0" dirty="0" smtClean="0"/>
              <a:t>If you need to include species names in your metadata, you may use the taxonomic section within the Biological Data Profile instead of the theme keyword fields, to do so. </a:t>
            </a:r>
          </a:p>
          <a:p>
            <a:pPr>
              <a:spcBef>
                <a:spcPts val="0"/>
              </a:spcBef>
              <a:buNone/>
            </a:pPr>
            <a:endParaRPr lang="en-US" baseline="0" dirty="0" smtClean="0"/>
          </a:p>
          <a:p>
            <a:pPr>
              <a:spcBef>
                <a:spcPts val="0"/>
              </a:spcBef>
              <a:buNone/>
            </a:pPr>
            <a:r>
              <a:rPr lang="en-US" baseline="0" dirty="0" smtClean="0"/>
              <a:t>Refer to the appropriate documentation and/or schema for the standard you are using, as well as with your agency/organization to ensure you following the recommended usage.</a:t>
            </a:r>
          </a:p>
          <a:p>
            <a:pPr>
              <a:spcBef>
                <a:spcPts val="0"/>
              </a:spcBef>
              <a:buNone/>
            </a:pPr>
            <a:endParaRPr dirty="0"/>
          </a:p>
        </p:txBody>
      </p:sp>
      <p:sp>
        <p:nvSpPr>
          <p:cNvPr id="100" name="Shape 100"/>
          <p:cNvSpPr>
            <a:spLocks noGrp="1" noRot="1" noChangeAspect="1"/>
          </p:cNvSpPr>
          <p:nvPr>
            <p:ph type="sldImg" idx="2"/>
          </p:nvPr>
        </p:nvSpPr>
        <p:spPr>
          <a:xfrm>
            <a:off x="1166813"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67605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925512" y="4387850"/>
            <a:ext cx="5099099" cy="4156200"/>
          </a:xfrm>
          <a:prstGeom prst="rect">
            <a:avLst/>
          </a:prstGeom>
        </p:spPr>
        <p:txBody>
          <a:bodyPr lIns="91425" tIns="91425" rIns="91425" bIns="91425" anchor="ctr" anchorCtr="0">
            <a:noAutofit/>
          </a:bodyPr>
          <a:lstStyle/>
          <a:p>
            <a:pPr>
              <a:spcBef>
                <a:spcPts val="0"/>
              </a:spcBef>
              <a:buNone/>
            </a:pPr>
            <a:r>
              <a:rPr lang="en-US" dirty="0" smtClean="0"/>
              <a:t>When possible, theme</a:t>
            </a:r>
            <a:r>
              <a:rPr lang="en-US" baseline="0" dirty="0" smtClean="0"/>
              <a:t> keywords should be drawn from thesauri or keyword </a:t>
            </a:r>
            <a:r>
              <a:rPr lang="en-US" baseline="0" dirty="0" smtClean="0"/>
              <a:t>lists. </a:t>
            </a:r>
            <a:r>
              <a:rPr lang="en-US" dirty="0" smtClean="0"/>
              <a:t>The </a:t>
            </a:r>
            <a:r>
              <a:rPr lang="en-US" dirty="0" smtClean="0"/>
              <a:t>use of authority files</a:t>
            </a:r>
            <a:r>
              <a:rPr lang="en-US" baseline="0" dirty="0" smtClean="0"/>
              <a:t> and standard vocabulary will help to make your metadata more discoverable, understandable, and interoperable. Make sure you reference the thesaurus used in your metadata record. Here are a few resources to get you started.</a:t>
            </a:r>
          </a:p>
        </p:txBody>
      </p:sp>
      <p:sp>
        <p:nvSpPr>
          <p:cNvPr id="100" name="Shape 100"/>
          <p:cNvSpPr>
            <a:spLocks noGrp="1" noRot="1" noChangeAspect="1"/>
          </p:cNvSpPr>
          <p:nvPr>
            <p:ph type="sldImg" idx="2"/>
          </p:nvPr>
        </p:nvSpPr>
        <p:spPr>
          <a:xfrm>
            <a:off x="1166813"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6217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925512" y="4387850"/>
            <a:ext cx="5099099" cy="4156200"/>
          </a:xfrm>
          <a:prstGeom prst="rect">
            <a:avLst/>
          </a:prstGeom>
        </p:spPr>
        <p:txBody>
          <a:bodyPr lIns="91425" tIns="91425" rIns="91425" bIns="91425" anchor="ctr" anchorCtr="0">
            <a:noAutofit/>
          </a:bodyPr>
          <a:lstStyle/>
          <a:p>
            <a:pPr>
              <a:spcBef>
                <a:spcPts val="0"/>
              </a:spcBef>
              <a:buNone/>
            </a:pPr>
            <a:r>
              <a:rPr lang="en-US" b="0" baseline="0" dirty="0" smtClean="0"/>
              <a:t>If your metadata include acronyms, you should spell out the acronyms with their first use. Many acronyms have multiple meanings and, therefore, need to be clarified. </a:t>
            </a:r>
            <a:r>
              <a:rPr lang="en-US" sz="1200" b="0" kern="1200" dirty="0" smtClean="0">
                <a:solidFill>
                  <a:schemeClr val="tx1"/>
                </a:solidFill>
                <a:effectLst/>
                <a:latin typeface="+mn-lt"/>
                <a:ea typeface="+mn-ea"/>
                <a:cs typeface="+mn-cs"/>
              </a:rPr>
              <a:t>DOI is an example of an acronym with multiple meanings. It is used for the Department of the Interior &amp; Digital Object Identifiers. The use of widely known acronyms for</a:t>
            </a:r>
            <a:r>
              <a:rPr lang="en-US" sz="1200" b="0" kern="1200" baseline="0" dirty="0" smtClean="0">
                <a:solidFill>
                  <a:schemeClr val="tx1"/>
                </a:solidFill>
                <a:effectLst/>
                <a:latin typeface="+mn-lt"/>
                <a:ea typeface="+mn-ea"/>
                <a:cs typeface="+mn-cs"/>
              </a:rPr>
              <a:t> file formats is acceptable without first spelling them out. </a:t>
            </a:r>
            <a:r>
              <a:rPr lang="en-US" sz="1200" b="0" kern="1200" dirty="0" smtClean="0">
                <a:solidFill>
                  <a:schemeClr val="tx1"/>
                </a:solidFill>
                <a:effectLst/>
                <a:latin typeface="+mn-lt"/>
                <a:ea typeface="+mn-ea"/>
                <a:cs typeface="+mn-cs"/>
              </a:rPr>
              <a:t>For example, TIFF, JPEG, &amp; PDF are all widely known across disciplines as different file types and would be acceptable to use. </a:t>
            </a:r>
            <a:endParaRPr b="0" dirty="0"/>
          </a:p>
        </p:txBody>
      </p:sp>
      <p:sp>
        <p:nvSpPr>
          <p:cNvPr id="100" name="Shape 100"/>
          <p:cNvSpPr>
            <a:spLocks noGrp="1" noRot="1" noChangeAspect="1"/>
          </p:cNvSpPr>
          <p:nvPr>
            <p:ph type="sldImg" idx="2"/>
          </p:nvPr>
        </p:nvSpPr>
        <p:spPr>
          <a:xfrm>
            <a:off x="1166813"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40653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925512" y="4387850"/>
            <a:ext cx="5099099" cy="4156200"/>
          </a:xfrm>
          <a:prstGeom prst="rect">
            <a:avLst/>
          </a:prstGeom>
        </p:spPr>
        <p:txBody>
          <a:bodyPr lIns="91425" tIns="91425" rIns="91425" bIns="91425" anchor="ctr" anchorCtr="0">
            <a:noAutofit/>
          </a:bodyPr>
          <a:lstStyle/>
          <a:p>
            <a:pPr>
              <a:spcBef>
                <a:spcPts val="0"/>
              </a:spcBef>
              <a:buNone/>
            </a:pPr>
            <a:r>
              <a:rPr lang="en-US" dirty="0" smtClean="0"/>
              <a:t>While not all metadata fields are mandatory, it is a best practice to provide all of</a:t>
            </a:r>
            <a:r>
              <a:rPr lang="en-US" baseline="0" dirty="0" smtClean="0"/>
              <a:t> the information that is applicable to your data. The more complete your metadata record is, the better chance your data have of being discovered and understood. This means that there will be less risk of your data being misinterpreted and misused. The critical information for CSDGM records includes: identification information, entities and attributes, data quality, access, use &amp; liability constraints, distribution, and spatial references.</a:t>
            </a:r>
          </a:p>
        </p:txBody>
      </p:sp>
      <p:sp>
        <p:nvSpPr>
          <p:cNvPr id="100" name="Shape 100"/>
          <p:cNvSpPr>
            <a:spLocks noGrp="1" noRot="1" noChangeAspect="1"/>
          </p:cNvSpPr>
          <p:nvPr>
            <p:ph type="sldImg" idx="2"/>
          </p:nvPr>
        </p:nvSpPr>
        <p:spPr>
          <a:xfrm>
            <a:off x="1166813"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69807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925512" y="4387850"/>
            <a:ext cx="5099099" cy="4156200"/>
          </a:xfrm>
          <a:prstGeom prst="rect">
            <a:avLst/>
          </a:prstGeom>
        </p:spPr>
        <p:txBody>
          <a:bodyPr lIns="91425" tIns="91425" rIns="91425" bIns="91425" anchor="ctr" anchorCtr="0">
            <a:noAutofit/>
          </a:bodyPr>
          <a:lstStyle/>
          <a:p>
            <a:pPr>
              <a:spcBef>
                <a:spcPts val="0"/>
              </a:spcBef>
              <a:buNone/>
            </a:pPr>
            <a:r>
              <a:rPr lang="en-US" baseline="0" dirty="0" smtClean="0"/>
              <a:t>First and foremost, it is essential that your metadata record has complete identification information so that your data can be discovered. Basic citation information like the author’s name, the dataset title, and publication information allows your dataset to be referenced and attributed appropriately. A good, detailed abstract helps users get a general overview of your data without having to download the entire dataset. Theme keywords and Place keywords enable users to search for and find your data.</a:t>
            </a:r>
          </a:p>
        </p:txBody>
      </p:sp>
      <p:sp>
        <p:nvSpPr>
          <p:cNvPr id="100" name="Shape 100"/>
          <p:cNvSpPr>
            <a:spLocks noGrp="1" noRot="1" noChangeAspect="1"/>
          </p:cNvSpPr>
          <p:nvPr>
            <p:ph type="sldImg" idx="2"/>
          </p:nvPr>
        </p:nvSpPr>
        <p:spPr>
          <a:xfrm>
            <a:off x="1166813"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2074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925512" y="4387850"/>
            <a:ext cx="5099099" cy="4156200"/>
          </a:xfrm>
          <a:prstGeom prst="rect">
            <a:avLst/>
          </a:prstGeom>
        </p:spPr>
        <p:txBody>
          <a:bodyPr lIns="91425" tIns="91425" rIns="91425" bIns="91425" anchor="ctr" anchorCtr="0">
            <a:noAutofit/>
          </a:bodyPr>
          <a:lstStyle/>
          <a:p>
            <a:pPr>
              <a:spcBef>
                <a:spcPts val="0"/>
              </a:spcBef>
              <a:buNone/>
            </a:pPr>
            <a:r>
              <a:rPr lang="en-US" dirty="0" smtClean="0"/>
              <a:t>Entity and attribute field</a:t>
            </a:r>
            <a:r>
              <a:rPr lang="en-US" baseline="0" dirty="0" smtClean="0"/>
              <a:t>s help to describe the often short and cryptic labels that are usually provided in datasets. If you have developed an external data dictionary for your data, that is great and you should link to it from your metadata. If an external data dictionary does not exist, you should describe each entity and attribute individually within your metadata record as is shown on the screen. </a:t>
            </a:r>
            <a:r>
              <a:rPr lang="en-US" sz="1200" kern="1200" dirty="0" smtClean="0">
                <a:solidFill>
                  <a:schemeClr val="tx1"/>
                </a:solidFill>
                <a:effectLst/>
                <a:latin typeface="+mn-lt"/>
                <a:ea typeface="+mn-ea"/>
                <a:cs typeface="+mn-cs"/>
              </a:rPr>
              <a:t>A detailed attribute definition is essential to making your data usable. The definition should include the units, if applicable, and any special values, such as a no data value, which can be represented by a number such as -999. </a:t>
            </a:r>
            <a:endParaRPr dirty="0"/>
          </a:p>
        </p:txBody>
      </p:sp>
      <p:sp>
        <p:nvSpPr>
          <p:cNvPr id="100" name="Shape 100"/>
          <p:cNvSpPr>
            <a:spLocks noGrp="1" noRot="1" noChangeAspect="1"/>
          </p:cNvSpPr>
          <p:nvPr>
            <p:ph type="sldImg" idx="2"/>
          </p:nvPr>
        </p:nvSpPr>
        <p:spPr>
          <a:xfrm>
            <a:off x="1166813"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6598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925512" y="4387850"/>
            <a:ext cx="5099099" cy="4156200"/>
          </a:xfrm>
          <a:prstGeom prst="rect">
            <a:avLst/>
          </a:prstGeom>
        </p:spPr>
        <p:txBody>
          <a:bodyPr lIns="91425" tIns="91425" rIns="91425" bIns="91425" anchor="ctr" anchorCtr="0">
            <a:noAutofit/>
          </a:bodyPr>
          <a:lstStyle/>
          <a:p>
            <a:pPr>
              <a:spcBef>
                <a:spcPts val="0"/>
              </a:spcBef>
              <a:buNone/>
            </a:pPr>
            <a:r>
              <a:rPr lang="en-US" dirty="0" smtClean="0"/>
              <a:t>There are a number of available metadata</a:t>
            </a:r>
            <a:r>
              <a:rPr lang="en-US" baseline="0" dirty="0" smtClean="0"/>
              <a:t> fields for describing the quality of your data, such as attribute accuracy, logical consistency, completeness, and horizontal and vertical positional accuracy. Provide as much detail in these sections as is possible to enable users to determine if the data are appropriate for their needs. </a:t>
            </a:r>
            <a:endParaRPr dirty="0"/>
          </a:p>
        </p:txBody>
      </p:sp>
      <p:sp>
        <p:nvSpPr>
          <p:cNvPr id="100" name="Shape 100"/>
          <p:cNvSpPr>
            <a:spLocks noGrp="1" noRot="1" noChangeAspect="1"/>
          </p:cNvSpPr>
          <p:nvPr>
            <p:ph type="sldImg" idx="2"/>
          </p:nvPr>
        </p:nvSpPr>
        <p:spPr>
          <a:xfrm>
            <a:off x="1166813"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484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u="none" dirty="0" smtClean="0">
                <a:solidFill>
                  <a:schemeClr val="accent1"/>
                </a:solidFill>
                <a:ea typeface="ＭＳ Ｐゴシック" pitchFamily="34" charset="-128"/>
              </a:rPr>
              <a:t>Writing</a:t>
            </a:r>
            <a:r>
              <a:rPr lang="en-US" u="none" baseline="0" dirty="0" smtClean="0">
                <a:solidFill>
                  <a:schemeClr val="accent1"/>
                </a:solidFill>
                <a:ea typeface="ＭＳ Ｐゴシック" pitchFamily="34" charset="-128"/>
              </a:rPr>
              <a:t> metadata falls within the “Describe” portion of the Data Life Cycle.</a:t>
            </a:r>
            <a:endParaRPr lang="en-US" u="none"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3</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8686867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925512" y="4387850"/>
            <a:ext cx="5099099" cy="4156200"/>
          </a:xfrm>
          <a:prstGeom prst="rect">
            <a:avLst/>
          </a:prstGeom>
        </p:spPr>
        <p:txBody>
          <a:bodyPr lIns="91425" tIns="91425" rIns="91425" bIns="91425" anchor="ctr" anchorCtr="0">
            <a:noAutofit/>
          </a:bodyPr>
          <a:lstStyle/>
          <a:p>
            <a:pPr>
              <a:spcBef>
                <a:spcPts val="0"/>
              </a:spcBef>
              <a:buNone/>
            </a:pPr>
            <a:r>
              <a:rPr lang="en-US" dirty="0" smtClean="0"/>
              <a:t>Citations</a:t>
            </a:r>
            <a:r>
              <a:rPr lang="en-US" baseline="0" dirty="0" smtClean="0"/>
              <a:t> for all source data used in the dataset should be included in the metadata record. These citations will allow the user to understand your dataset better and be able to trace the data back to their origin. The processing </a:t>
            </a:r>
            <a:r>
              <a:rPr lang="en-US" baseline="0" dirty="0" smtClean="0"/>
              <a:t>steps (lineage) </a:t>
            </a:r>
            <a:r>
              <a:rPr lang="en-US" baseline="0" dirty="0" smtClean="0"/>
              <a:t>that are performed on the data should also be documented in detail. Each step should be documented separately, preferably by the person performing that particular processing step. Contact information for that person should be included, so any questions from users can be directed to the most knowledgeable person.  </a:t>
            </a:r>
            <a:endParaRPr dirty="0"/>
          </a:p>
        </p:txBody>
      </p:sp>
      <p:sp>
        <p:nvSpPr>
          <p:cNvPr id="100" name="Shape 100"/>
          <p:cNvSpPr>
            <a:spLocks noGrp="1" noRot="1" noChangeAspect="1"/>
          </p:cNvSpPr>
          <p:nvPr>
            <p:ph type="sldImg" idx="2"/>
          </p:nvPr>
        </p:nvSpPr>
        <p:spPr>
          <a:xfrm>
            <a:off x="1166813"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55890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925512" y="4387850"/>
            <a:ext cx="5099099" cy="4156200"/>
          </a:xfrm>
          <a:prstGeom prst="rect">
            <a:avLst/>
          </a:prstGeom>
        </p:spPr>
        <p:txBody>
          <a:bodyPr lIns="91425" tIns="91425" rIns="91425" bIns="91425" anchor="ctr" anchorCtr="0">
            <a:noAutofit/>
          </a:bodyPr>
          <a:lstStyle/>
          <a:p>
            <a:pPr>
              <a:spcBef>
                <a:spcPts val="0"/>
              </a:spcBef>
              <a:buNone/>
            </a:pPr>
            <a:r>
              <a:rPr lang="en-US" dirty="0" smtClean="0"/>
              <a:t>Describe if there are any access</a:t>
            </a:r>
            <a:r>
              <a:rPr lang="en-US" baseline="0" dirty="0" smtClean="0"/>
              <a:t> or use constraints for your data. Access Constraints refer to any restriction and legal prerequisites for accessing the data. Use Constraints refer to any restrictions and legal prerequisites for using the data after access is granted. Both of these elements include any constraints applied to assure the protection of privacy or intellectual property. Additionally, ensure that you establish what liability you have, if any, with respect to the content and accuracy of the data.</a:t>
            </a:r>
          </a:p>
        </p:txBody>
      </p:sp>
      <p:sp>
        <p:nvSpPr>
          <p:cNvPr id="100" name="Shape 100"/>
          <p:cNvSpPr>
            <a:spLocks noGrp="1" noRot="1" noChangeAspect="1"/>
          </p:cNvSpPr>
          <p:nvPr>
            <p:ph type="sldImg" idx="2"/>
          </p:nvPr>
        </p:nvSpPr>
        <p:spPr>
          <a:xfrm>
            <a:off x="1166813"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903086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925512" y="4387850"/>
            <a:ext cx="5099099" cy="4156200"/>
          </a:xfrm>
          <a:prstGeom prst="rect">
            <a:avLst/>
          </a:prstGeom>
        </p:spPr>
        <p:txBody>
          <a:bodyPr lIns="91425" tIns="91425" rIns="91425" bIns="91425" anchor="ctr" anchorCtr="0">
            <a:noAutofit/>
          </a:bodyPr>
          <a:lstStyle/>
          <a:p>
            <a:pPr>
              <a:spcBef>
                <a:spcPts val="0"/>
              </a:spcBef>
              <a:buNone/>
            </a:pPr>
            <a:r>
              <a:rPr lang="en-US" dirty="0" smtClean="0"/>
              <a:t>It is also important to inform users how and where they can access the data. Are they available for download or are</a:t>
            </a:r>
            <a:r>
              <a:rPr lang="en-US" baseline="0" dirty="0" smtClean="0"/>
              <a:t> there associated web services for the data? Also, be sure to include information about the format of the dataset, so users can understand what software applications they will need to utilize the data. In a CSDGM record there are a couple locations where you should include online links to your data. First, links can be included in the online linkage element (</a:t>
            </a:r>
            <a:r>
              <a:rPr lang="en-US" baseline="0" dirty="0" err="1" smtClean="0"/>
              <a:t>onlink</a:t>
            </a:r>
            <a:r>
              <a:rPr lang="en-US" baseline="0" dirty="0" smtClean="0"/>
              <a:t>) in the Citation Information subsection of Identification Information.  Links can also be added to the Network Resource element (</a:t>
            </a:r>
            <a:r>
              <a:rPr lang="en-US" baseline="0" dirty="0" err="1" smtClean="0"/>
              <a:t>networkr</a:t>
            </a:r>
            <a:r>
              <a:rPr lang="en-US" baseline="0" dirty="0" smtClean="0"/>
              <a:t>) in the Distribution section, as shown on this slide. It is all right, and sometimes even encouraged, to have more than one format for your data. The online linkage and network resource elements can be repeated multiple times to accommodate links to these different data access points and formats. </a:t>
            </a:r>
            <a:endParaRPr dirty="0"/>
          </a:p>
        </p:txBody>
      </p:sp>
      <p:sp>
        <p:nvSpPr>
          <p:cNvPr id="100" name="Shape 100"/>
          <p:cNvSpPr>
            <a:spLocks noGrp="1" noRot="1" noChangeAspect="1"/>
          </p:cNvSpPr>
          <p:nvPr>
            <p:ph type="sldImg" idx="2"/>
          </p:nvPr>
        </p:nvSpPr>
        <p:spPr>
          <a:xfrm>
            <a:off x="1166813"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04537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925512" y="4387850"/>
            <a:ext cx="5099099" cy="4156200"/>
          </a:xfrm>
          <a:prstGeom prst="rect">
            <a:avLst/>
          </a:prstGeom>
        </p:spPr>
        <p:txBody>
          <a:bodyPr lIns="91425" tIns="91425" rIns="91425" bIns="91425" anchor="ctr" anchorCtr="0">
            <a:noAutofit/>
          </a:bodyPr>
          <a:lstStyle/>
          <a:p>
            <a:pPr>
              <a:spcBef>
                <a:spcPts val="0"/>
              </a:spcBef>
              <a:buNone/>
            </a:pPr>
            <a:r>
              <a:rPr lang="en-US" dirty="0" smtClean="0"/>
              <a:t>Finally, spatial reference information is essential</a:t>
            </a:r>
            <a:r>
              <a:rPr lang="en-US" baseline="0" dirty="0" smtClean="0"/>
              <a:t> for integrating your data with other geospatial data. Spatial reference information includes information about both horizontal and vertical coordinate systems. </a:t>
            </a:r>
            <a:endParaRPr dirty="0"/>
          </a:p>
        </p:txBody>
      </p:sp>
      <p:sp>
        <p:nvSpPr>
          <p:cNvPr id="100" name="Shape 100"/>
          <p:cNvSpPr>
            <a:spLocks noGrp="1" noRot="1" noChangeAspect="1"/>
          </p:cNvSpPr>
          <p:nvPr>
            <p:ph type="sldImg" idx="2"/>
          </p:nvPr>
        </p:nvSpPr>
        <p:spPr>
          <a:xfrm>
            <a:off x="1166813"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068023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43</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4651898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i="1" dirty="0" smtClean="0">
              <a:solidFill>
                <a:schemeClr val="tx1"/>
              </a:solidFill>
              <a:ea typeface="ＭＳ Ｐゴシック" pitchFamily="34" charset="-128"/>
            </a:endParaRPr>
          </a:p>
          <a:p>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44</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7660824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ct val="50000"/>
              </a:spcAft>
            </a:pPr>
            <a:r>
              <a:rPr lang="en-US" dirty="0" smtClean="0">
                <a:ea typeface="ＭＳ Ｐゴシック" pitchFamily="34" charset="-128"/>
                <a:cs typeface="Times New Roman" pitchFamily="18" charset="0"/>
              </a:rPr>
              <a:t>This example illustrates the importance of descriptive titles in metadata records. </a:t>
            </a:r>
          </a:p>
          <a:p>
            <a:pPr eaLnBrk="1" hangingPunct="1">
              <a:spcBef>
                <a:spcPct val="0"/>
              </a:spcBef>
              <a:spcAft>
                <a:spcPct val="50000"/>
              </a:spcAft>
            </a:pPr>
            <a:r>
              <a:rPr lang="en-US" dirty="0" smtClean="0">
                <a:ea typeface="ＭＳ Ｐゴシック" pitchFamily="34" charset="-128"/>
              </a:rPr>
              <a:t>The title “</a:t>
            </a:r>
            <a:r>
              <a:rPr lang="en-US" i="1" dirty="0" smtClean="0">
                <a:ea typeface="ＭＳ Ｐゴシック" pitchFamily="34" charset="-128"/>
              </a:rPr>
              <a:t>Greater Yellowstone Rivers from 1:126,720  Forest Visitor Maps (1961-1983)”</a:t>
            </a:r>
            <a:r>
              <a:rPr lang="en-US" dirty="0" smtClean="0">
                <a:ea typeface="ＭＳ Ｐゴシック" pitchFamily="34" charset="-128"/>
              </a:rPr>
              <a:t>,  gives enough detail for a reader to discern whether they might like more information about your data from your metadata record. </a:t>
            </a:r>
          </a:p>
          <a:p>
            <a:pPr eaLnBrk="1" hangingPunct="1"/>
            <a:endParaRPr lang="en-US" dirty="0" smtClean="0">
              <a:ea typeface="ＭＳ Ｐゴシック" pitchFamily="34" charset="-128"/>
            </a:endParaRPr>
          </a:p>
          <a:p>
            <a:pPr eaLnBrk="1" hangingPunct="1">
              <a:spcBef>
                <a:spcPct val="0"/>
              </a:spcBef>
            </a:pPr>
            <a:endParaRPr lang="en-US" i="1" dirty="0" smtClean="0">
              <a:ea typeface="ＭＳ Ｐゴシック" pitchFamily="34" charset="-128"/>
              <a:cs typeface="Times New Roman" pitchFamily="18" charset="0"/>
            </a:endParaRPr>
          </a:p>
          <a:p>
            <a:pPr eaLnBrk="1" hangingPunct="1"/>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45</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290036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1125" lvl="1" eaLnBrk="1" hangingPunct="1">
              <a:tabLst>
                <a:tab pos="219075" algn="l"/>
                <a:tab pos="727075" algn="l"/>
              </a:tabLst>
            </a:pPr>
            <a:r>
              <a:rPr lang="en-US" dirty="0" smtClean="0">
                <a:latin typeface="Times New Roman" pitchFamily="18" charset="0"/>
                <a:ea typeface="ＭＳ Ｐゴシック" pitchFamily="34" charset="-128"/>
              </a:rPr>
              <a:t>One goal of a metadata record is to give a reader enough information about your data, that s/he could re-use it without contacting you, the dataset owner.</a:t>
            </a:r>
          </a:p>
          <a:p>
            <a:pPr marL="111125" lvl="1" eaLnBrk="1" hangingPunct="1">
              <a:tabLst>
                <a:tab pos="219075" algn="l"/>
                <a:tab pos="727075" algn="l"/>
              </a:tabLst>
            </a:pPr>
            <a:r>
              <a:rPr lang="en-US" dirty="0" smtClean="0">
                <a:latin typeface="Times New Roman" pitchFamily="18" charset="0"/>
                <a:ea typeface="ＭＳ Ｐゴシック" pitchFamily="34" charset="-128"/>
              </a:rPr>
              <a:t> </a:t>
            </a:r>
            <a:r>
              <a:rPr lang="en-US" dirty="0" smtClean="0">
                <a:latin typeface="New Caledonia"/>
                <a:ea typeface="ＭＳ Ｐゴシック" pitchFamily="34" charset="-128"/>
              </a:rPr>
              <a:t>“</a:t>
            </a:r>
            <a:r>
              <a:rPr lang="en-US" dirty="0" smtClean="0">
                <a:latin typeface="Times New Roman" pitchFamily="18" charset="0"/>
                <a:ea typeface="ＭＳ Ｐゴシック" pitchFamily="34" charset="-128"/>
              </a:rPr>
              <a:t>We checked our work and it looks complete</a:t>
            </a:r>
            <a:r>
              <a:rPr lang="en-US" dirty="0" smtClean="0">
                <a:latin typeface="New Caledonia"/>
                <a:ea typeface="ＭＳ Ｐゴシック" pitchFamily="34" charset="-128"/>
              </a:rPr>
              <a:t>” </a:t>
            </a:r>
            <a:r>
              <a:rPr lang="en-US" dirty="0" smtClean="0">
                <a:latin typeface="Times New Roman" pitchFamily="18" charset="0"/>
                <a:ea typeface="ＭＳ Ｐゴシック" pitchFamily="34" charset="-128"/>
              </a:rPr>
              <a:t>is too vague for a reader to assess quality control on the dataset, for example.  More specific language gives the reader more information about how the data was collected and analyzed. </a:t>
            </a:r>
          </a:p>
          <a:p>
            <a:pPr marL="111125" lvl="1" eaLnBrk="1" hangingPunct="1">
              <a:tabLst>
                <a:tab pos="219075" algn="l"/>
                <a:tab pos="727075" algn="l"/>
              </a:tabLst>
            </a:pPr>
            <a:endParaRPr lang="en-US" dirty="0" smtClean="0">
              <a:latin typeface="Times New Roman" pitchFamily="18" charset="0"/>
              <a:ea typeface="ＭＳ Ｐゴシック" pitchFamily="34" charset="-128"/>
            </a:endParaRPr>
          </a:p>
          <a:p>
            <a:pPr>
              <a:tabLst>
                <a:tab pos="219075" algn="l"/>
                <a:tab pos="727075" algn="l"/>
              </a:tabLst>
            </a:pPr>
            <a:endParaRPr 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46</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21324362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Select your keywords wisely. Think abou</a:t>
            </a:r>
            <a:r>
              <a:rPr lang="en-US" dirty="0" smtClean="0"/>
              <a:t>t the many ways someone might search for your data. </a:t>
            </a:r>
            <a:endParaRPr lang="en-US" sz="1050" dirty="0" smtClean="0"/>
          </a:p>
          <a:p>
            <a:r>
              <a:rPr lang="en-US" sz="1200" kern="1200" dirty="0" smtClean="0">
                <a:solidFill>
                  <a:schemeClr val="tx1"/>
                </a:solidFill>
                <a:latin typeface="+mn-lt"/>
                <a:ea typeface="ＭＳ Ｐゴシック" charset="-128"/>
                <a:cs typeface="ＭＳ Ｐゴシック" charset="-128"/>
              </a:rPr>
              <a:t>Use descriptive and clear writing. </a:t>
            </a:r>
            <a:endParaRPr lang="en-US" sz="1050" dirty="0" smtClean="0"/>
          </a:p>
          <a:p>
            <a:r>
              <a:rPr lang="en-US" sz="1200" kern="1200" dirty="0" smtClean="0">
                <a:solidFill>
                  <a:schemeClr val="tx1"/>
                </a:solidFill>
                <a:latin typeface="+mn-lt"/>
                <a:ea typeface="ＭＳ Ｐゴシック" charset="-128"/>
                <a:cs typeface="ＭＳ Ｐゴシック" charset="-128"/>
              </a:rPr>
              <a:t>Fully document geographic locations.</a:t>
            </a:r>
            <a:endParaRPr lang="en-US" sz="105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Use thesauri whenever possible for keywords. Keywords are essential for locating records in </a:t>
            </a:r>
            <a:r>
              <a:rPr lang="en-US" sz="1200" kern="1200" dirty="0" smtClean="0">
                <a:solidFill>
                  <a:schemeClr val="tx1"/>
                </a:solidFill>
                <a:latin typeface="+mn-lt"/>
                <a:ea typeface="ＭＳ Ｐゴシック" charset="-128"/>
                <a:cs typeface="ＭＳ Ｐゴシック" charset="-128"/>
              </a:rPr>
              <a:t>catalogs quickly </a:t>
            </a:r>
            <a:r>
              <a:rPr lang="en-US" sz="1200" kern="1200" dirty="0" smtClean="0">
                <a:solidFill>
                  <a:schemeClr val="tx1"/>
                </a:solidFill>
                <a:latin typeface="+mn-lt"/>
                <a:ea typeface="ＭＳ Ｐゴシック" charset="-128"/>
                <a:cs typeface="ＭＳ Ｐゴシック" charset="-128"/>
              </a:rPr>
              <a:t>and efficiently.</a:t>
            </a:r>
            <a:endParaRPr lang="en-US" sz="1050" kern="1200" dirty="0" smtClean="0">
              <a:solidFill>
                <a:schemeClr val="tx1"/>
              </a:solidFill>
              <a:latin typeface="+mn-lt"/>
              <a:ea typeface="ＭＳ Ｐゴシック" charset="-128"/>
              <a:cs typeface="ＭＳ Ｐゴシック"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47</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5019059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9075" lvl="1" indent="-106363" eaLnBrk="1" hangingPunct="1">
              <a:spcAft>
                <a:spcPct val="70000"/>
              </a:spcAft>
              <a:tabLst>
                <a:tab pos="219075" algn="l"/>
                <a:tab pos="1008063" algn="l"/>
              </a:tabLst>
            </a:pPr>
            <a:r>
              <a:rPr lang="en-US" sz="1100" kern="1200" dirty="0" smtClean="0">
                <a:solidFill>
                  <a:schemeClr val="tx1"/>
                </a:solidFill>
                <a:latin typeface="+mn-lt"/>
                <a:ea typeface="ＭＳ Ｐゴシック" pitchFamily="34" charset="-128"/>
                <a:cs typeface="+mn-cs"/>
              </a:rPr>
              <a:t>When creating your metadata, keep in mind that a computer will read your metadata record. Therefore, it is important not to use tabs, indents, and special characters because they can be misunderstood by a computer. </a:t>
            </a:r>
          </a:p>
          <a:p>
            <a:pPr marL="219075" lvl="1" indent="-106363" eaLnBrk="1" hangingPunct="1">
              <a:spcAft>
                <a:spcPct val="70000"/>
              </a:spcAft>
              <a:tabLst>
                <a:tab pos="219075" algn="l"/>
                <a:tab pos="1008063" algn="l"/>
              </a:tabLst>
            </a:pPr>
            <a:r>
              <a:rPr lang="en-US" sz="1100" kern="1200" dirty="0" smtClean="0">
                <a:solidFill>
                  <a:schemeClr val="tx1"/>
                </a:solidFill>
                <a:latin typeface="+mn-lt"/>
                <a:ea typeface="ＭＳ Ｐゴシック" pitchFamily="34" charset="-128"/>
                <a:cs typeface="+mn-cs"/>
              </a:rPr>
              <a:t>If you are copying and pasting content from other sources into your metadata record it is prudent to use a text editor as a middle step to prevent applications from adding in unnecessary characters in the background of your text. </a:t>
            </a:r>
            <a:endParaRPr lang="en-US" sz="1100" b="1" kern="1200" dirty="0" smtClean="0">
              <a:solidFill>
                <a:schemeClr val="tx1"/>
              </a:solidFill>
              <a:latin typeface="+mn-lt"/>
              <a:ea typeface="ＭＳ Ｐゴシック" pitchFamily="34" charset="-128"/>
              <a:cs typeface="+mn-cs"/>
            </a:endParaRPr>
          </a:p>
          <a:p>
            <a:pPr lvl="3" eaLnBrk="1" hangingPunct="1">
              <a:spcAft>
                <a:spcPct val="70000"/>
              </a:spcAft>
              <a:tabLst>
                <a:tab pos="219075" algn="l"/>
                <a:tab pos="1008063" algn="l"/>
              </a:tabLst>
            </a:pPr>
            <a:endParaRPr lang="en-US" sz="1400" b="1" dirty="0" smtClean="0">
              <a:latin typeface="Times New Roman" pitchFamily="18" charset="0"/>
              <a:ea typeface="ＭＳ Ｐゴシック" pitchFamily="34" charset="-128"/>
            </a:endParaRPr>
          </a:p>
          <a:p>
            <a:pPr lvl="3" eaLnBrk="1" hangingPunct="1">
              <a:spcAft>
                <a:spcPct val="70000"/>
              </a:spcAft>
              <a:tabLst>
                <a:tab pos="219075" algn="l"/>
                <a:tab pos="1008063" algn="l"/>
              </a:tabLst>
            </a:pPr>
            <a:endParaRPr lang="en-US" sz="1400" b="1" dirty="0" smtClean="0">
              <a:latin typeface="Times New Roman" pitchFamily="18" charset="0"/>
              <a:ea typeface="ＭＳ Ｐゴシック" pitchFamily="34" charset="-128"/>
            </a:endParaRPr>
          </a:p>
          <a:p>
            <a:pPr lvl="3" eaLnBrk="1" hangingPunct="1">
              <a:spcAft>
                <a:spcPct val="70000"/>
              </a:spcAft>
              <a:tabLst>
                <a:tab pos="219075" algn="l"/>
                <a:tab pos="1008063" algn="l"/>
              </a:tabLst>
            </a:pPr>
            <a:endParaRPr lang="en-US" sz="1400" b="1" dirty="0" smtClean="0">
              <a:latin typeface="Times New Roman" pitchFamily="18" charset="0"/>
              <a:ea typeface="ＭＳ Ｐゴシック" pitchFamily="34" charset="-128"/>
            </a:endParaRPr>
          </a:p>
          <a:p>
            <a:pPr eaLnBrk="1" hangingPunct="1">
              <a:tabLst>
                <a:tab pos="219075" algn="l"/>
                <a:tab pos="1008063" algn="l"/>
              </a:tabLst>
            </a:pPr>
            <a:endParaRPr lang="en-US" dirty="0" smtClean="0">
              <a:latin typeface="Times New Roman" pitchFamily="18" charset="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48</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21751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r>
              <a:rPr lang="en-US" sz="1200" dirty="0" smtClean="0">
                <a:latin typeface="Times New Roman" charset="0"/>
                <a:ea typeface="ＭＳ Ｐゴシック" pitchFamily="34" charset="-128"/>
              </a:rPr>
              <a:t>Metadata is data about data. It describes the content, quality, condition, and other characteristics of a dataset.  </a:t>
            </a:r>
          </a:p>
          <a:p>
            <a:pPr eaLnBrk="1" hangingPunct="1"/>
            <a:endParaRPr lang="en-US" sz="1200" dirty="0" smtClean="0">
              <a:latin typeface="Times New Roman" charset="0"/>
              <a:ea typeface="ＭＳ Ｐゴシック" pitchFamily="34" charset="-128"/>
            </a:endParaRPr>
          </a:p>
          <a:p>
            <a:pPr eaLnBrk="1" hangingPunct="1"/>
            <a:r>
              <a:rPr lang="en-US" sz="1200" dirty="0" smtClean="0">
                <a:latin typeface="Times New Roman" charset="0"/>
                <a:ea typeface="ＭＳ Ｐゴシック" pitchFamily="34" charset="-128"/>
              </a:rPr>
              <a:t>Metadata records answer questions such as:</a:t>
            </a:r>
          </a:p>
          <a:p>
            <a:pPr eaLnBrk="1" hangingPunct="1"/>
            <a:r>
              <a:rPr lang="en-US" sz="1200" dirty="0" smtClean="0">
                <a:latin typeface="Times New Roman" charset="0"/>
                <a:ea typeface="ＭＳ Ｐゴシック" pitchFamily="34" charset="-128"/>
              </a:rPr>
              <a:t>	Why was the dataset created?</a:t>
            </a:r>
          </a:p>
          <a:p>
            <a:pPr eaLnBrk="1" hangingPunct="1"/>
            <a:r>
              <a:rPr lang="en-US" sz="1200" dirty="0" smtClean="0">
                <a:latin typeface="Times New Roman" charset="0"/>
                <a:ea typeface="ＭＳ Ｐゴシック" pitchFamily="34" charset="-128"/>
              </a:rPr>
              <a:t>	What processes were</a:t>
            </a:r>
            <a:r>
              <a:rPr lang="en-US" sz="1200" baseline="0" dirty="0" smtClean="0">
                <a:latin typeface="Times New Roman" charset="0"/>
                <a:ea typeface="ＭＳ Ｐゴシック" pitchFamily="34" charset="-128"/>
              </a:rPr>
              <a:t> used to create the dataset?</a:t>
            </a:r>
            <a:endParaRPr lang="en-US" sz="1200" dirty="0" smtClean="0">
              <a:latin typeface="Times New Roman" charset="0"/>
              <a:ea typeface="ＭＳ Ｐゴシック" pitchFamily="34" charset="-128"/>
            </a:endParaRPr>
          </a:p>
          <a:p>
            <a:pPr eaLnBrk="1" hangingPunct="1"/>
            <a:r>
              <a:rPr lang="en-US" sz="1200" dirty="0" smtClean="0">
                <a:latin typeface="Times New Roman" charset="0"/>
                <a:ea typeface="ＭＳ Ｐゴシック" pitchFamily="34" charset="-128"/>
              </a:rPr>
              <a:t>	What projection are the data in?</a:t>
            </a:r>
          </a:p>
          <a:p>
            <a:pPr eaLnBrk="1" hangingPunct="1"/>
            <a:r>
              <a:rPr lang="en-US" sz="1200" dirty="0" smtClean="0">
                <a:latin typeface="Times New Roman" charset="0"/>
                <a:ea typeface="ＭＳ Ｐゴシック" pitchFamily="34" charset="-128"/>
              </a:rPr>
              <a:t>	When were the data last updated?</a:t>
            </a:r>
          </a:p>
          <a:p>
            <a:pPr eaLnBrk="1" hangingPunct="1"/>
            <a:r>
              <a:rPr lang="en-US" sz="1200" dirty="0" smtClean="0">
                <a:latin typeface="Times New Roman" charset="0"/>
                <a:ea typeface="ＭＳ Ｐゴシック" pitchFamily="34" charset="-128"/>
              </a:rPr>
              <a:t>	Who created the data?</a:t>
            </a:r>
          </a:p>
          <a:p>
            <a:pPr eaLnBrk="1" hangingPunct="1"/>
            <a:r>
              <a:rPr lang="en-US" sz="1200" dirty="0" smtClean="0">
                <a:latin typeface="Times New Roman" charset="0"/>
                <a:ea typeface="ＭＳ Ｐゴシック" pitchFamily="34" charset="-128"/>
              </a:rPr>
              <a:t>	What scale was used?</a:t>
            </a:r>
          </a:p>
          <a:p>
            <a:pPr eaLnBrk="1" hangingPunct="1"/>
            <a:r>
              <a:rPr lang="en-US" sz="1200" dirty="0" smtClean="0">
                <a:latin typeface="Times New Roman" charset="0"/>
                <a:ea typeface="ＭＳ Ｐゴシック" pitchFamily="34" charset="-128"/>
              </a:rPr>
              <a:t>	What fields are in the table?</a:t>
            </a:r>
          </a:p>
          <a:p>
            <a:pPr eaLnBrk="1" hangingPunct="1"/>
            <a:r>
              <a:rPr lang="en-US" sz="1200" dirty="0" smtClean="0">
                <a:latin typeface="Times New Roman" charset="0"/>
                <a:ea typeface="ＭＳ Ｐゴシック" pitchFamily="34" charset="-128"/>
              </a:rPr>
              <a:t>	What do the values in those fields mean?</a:t>
            </a:r>
          </a:p>
          <a:p>
            <a:pPr eaLnBrk="1" hangingPunct="1"/>
            <a:r>
              <a:rPr lang="en-US" sz="1200" dirty="0" smtClean="0">
                <a:latin typeface="Times New Roman" charset="0"/>
                <a:ea typeface="ＭＳ Ｐゴシック" pitchFamily="34" charset="-128"/>
              </a:rPr>
              <a:t>	Who do I contact about getting more information about the data?</a:t>
            </a:r>
          </a:p>
          <a:p>
            <a:pPr eaLnBrk="1" hangingPunct="1"/>
            <a:r>
              <a:rPr lang="en-US" sz="1200" dirty="0" smtClean="0">
                <a:latin typeface="Times New Roman" charset="0"/>
                <a:ea typeface="ＭＳ Ｐゴシック" pitchFamily="34" charset="-128"/>
              </a:rPr>
              <a:t>	How do I obtain a copy of the data?</a:t>
            </a:r>
          </a:p>
          <a:p>
            <a:pPr eaLnBrk="1" hangingPunct="1"/>
            <a:r>
              <a:rPr lang="en-US" sz="1200" dirty="0" smtClean="0">
                <a:latin typeface="Times New Roman" charset="0"/>
                <a:ea typeface="ＭＳ Ｐゴシック" pitchFamily="34" charset="-128"/>
              </a:rPr>
              <a:t>	Do the data cost anything?</a:t>
            </a:r>
          </a:p>
          <a:p>
            <a:pPr eaLnBrk="1" hangingPunct="1"/>
            <a:r>
              <a:rPr lang="en-US" sz="1200" dirty="0" smtClean="0">
                <a:latin typeface="Times New Roman" charset="0"/>
                <a:ea typeface="ＭＳ Ｐゴシック" pitchFamily="34" charset="-128"/>
              </a:rPr>
              <a:t>	Are there any limitations to the data?</a:t>
            </a:r>
          </a:p>
          <a:p>
            <a:pPr eaLnBrk="1" hangingPunct="1"/>
            <a:endParaRPr lang="en-US" sz="1200" dirty="0" smtClean="0">
              <a:latin typeface="Times New Roman" charset="0"/>
              <a:ea typeface="ＭＳ Ｐゴシック" pitchFamily="34" charset="-128"/>
            </a:endParaRPr>
          </a:p>
          <a:p>
            <a:pPr eaLnBrk="1" hangingPunct="1"/>
            <a:r>
              <a:rPr lang="en-US" sz="1200" dirty="0" smtClean="0">
                <a:latin typeface="Times New Roman" charset="0"/>
                <a:ea typeface="ＭＳ Ｐゴシック" pitchFamily="34" charset="-128"/>
              </a:rPr>
              <a:t>Metadata is a valuable tool. Metadata records preserve the usefulness of data over time by detailing methods for data collection and dataset creation. Metadata greatly minimizes duplication of effort in the collection of expensive digital data and fosters the sharing of digital data resources. </a:t>
            </a:r>
            <a:endParaRPr lang="en-US" sz="1800" dirty="0" smtClean="0">
              <a:latin typeface="Times New Roman" charset="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4</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742253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49</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7002462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925512" y="4387850"/>
            <a:ext cx="5099099" cy="4156200"/>
          </a:xfrm>
          <a:prstGeom prst="rect">
            <a:avLst/>
          </a:prstGeom>
        </p:spPr>
        <p:txBody>
          <a:bodyPr lIns="91425" tIns="91425" rIns="91425" bIns="91425" anchor="ctr" anchorCtr="0">
            <a:noAutofit/>
          </a:bodyPr>
          <a:lstStyle/>
          <a:p>
            <a:pPr>
              <a:spcBef>
                <a:spcPts val="0"/>
              </a:spcBef>
              <a:buNone/>
            </a:pPr>
            <a:r>
              <a:rPr lang="en-US" b="0" dirty="0" smtClean="0"/>
              <a:t>Here are some additional resources to help you understand and create metadata for your research data. </a:t>
            </a:r>
            <a:endParaRPr b="0" dirty="0"/>
          </a:p>
        </p:txBody>
      </p:sp>
      <p:sp>
        <p:nvSpPr>
          <p:cNvPr id="124" name="Shape 124"/>
          <p:cNvSpPr>
            <a:spLocks noGrp="1" noRot="1" noChangeAspect="1"/>
          </p:cNvSpPr>
          <p:nvPr>
            <p:ph type="sldImg" idx="2"/>
          </p:nvPr>
        </p:nvSpPr>
        <p:spPr>
          <a:xfrm>
            <a:off x="1166813"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03468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dirty="0" smtClean="0">
                <a:latin typeface="Times New Roman" pitchFamily="18" charset="0"/>
                <a:ea typeface="ＭＳ Ｐゴシック" pitchFamily="34" charset="-128"/>
              </a:rPr>
              <a:t>Metadata is all around us. . .from Mp3 players, to nutrition labels, to library card catalogues.</a:t>
            </a:r>
          </a:p>
          <a:p>
            <a:pPr eaLnBrk="1" hangingPunct="1">
              <a:defRPr/>
            </a:pPr>
            <a:r>
              <a:rPr lang="en-US" dirty="0" smtClean="0">
                <a:latin typeface="Times New Roman" pitchFamily="18" charset="0"/>
                <a:ea typeface="ＭＳ Ｐゴシック" pitchFamily="34" charset="-128"/>
              </a:rPr>
              <a:t>For example, a card catalogue tell us more information than just the title of the book, they also tells the user:</a:t>
            </a:r>
          </a:p>
          <a:p>
            <a:pPr eaLnBrk="1" hangingPunct="1">
              <a:defRPr/>
            </a:pPr>
            <a:r>
              <a:rPr lang="en-US" dirty="0" smtClean="0">
                <a:latin typeface="Times New Roman" pitchFamily="18" charset="0"/>
                <a:ea typeface="ＭＳ Ｐゴシック" pitchFamily="34" charset="-128"/>
              </a:rPr>
              <a:t>		Who is the author?</a:t>
            </a:r>
          </a:p>
          <a:p>
            <a:pPr eaLnBrk="1" hangingPunct="1">
              <a:defRPr/>
            </a:pPr>
            <a:r>
              <a:rPr lang="en-US" dirty="0" smtClean="0">
                <a:latin typeface="Times New Roman" pitchFamily="18" charset="0"/>
                <a:ea typeface="ＭＳ Ｐゴシック" pitchFamily="34" charset="-128"/>
              </a:rPr>
              <a:t>		Who published the book?</a:t>
            </a:r>
          </a:p>
          <a:p>
            <a:pPr eaLnBrk="1" hangingPunct="1">
              <a:defRPr/>
            </a:pPr>
            <a:r>
              <a:rPr lang="en-US" dirty="0" smtClean="0">
                <a:latin typeface="Times New Roman" pitchFamily="18" charset="0"/>
                <a:ea typeface="ＭＳ Ｐゴシック" pitchFamily="34" charset="-128"/>
              </a:rPr>
              <a:t>		What subject area does the book fall in?</a:t>
            </a:r>
          </a:p>
          <a:p>
            <a:pPr eaLnBrk="1" hangingPunct="1">
              <a:defRPr/>
            </a:pPr>
            <a:r>
              <a:rPr lang="en-US" dirty="0" smtClean="0">
                <a:latin typeface="Times New Roman" pitchFamily="18" charset="0"/>
                <a:ea typeface="ＭＳ Ｐゴシック" pitchFamily="34" charset="-128"/>
              </a:rPr>
              <a:t>		And finally, where is it located in the library? </a:t>
            </a:r>
          </a:p>
          <a:p>
            <a:pPr eaLnBrk="1" hangingPunct="1">
              <a:defRPr/>
            </a:pPr>
            <a:endParaRPr lang="en-US" dirty="0" smtClean="0">
              <a:latin typeface="Times New Roman" pitchFamily="18" charset="0"/>
              <a:ea typeface="ＭＳ Ｐゴシック" pitchFamily="34" charset="-128"/>
            </a:endParaRPr>
          </a:p>
          <a:p>
            <a:pPr eaLnBrk="1" hangingPunct="1">
              <a:defRPr/>
            </a:pPr>
            <a:r>
              <a:rPr lang="en-US" dirty="0" smtClean="0">
                <a:latin typeface="Times New Roman" pitchFamily="18" charset="0"/>
                <a:ea typeface="ＭＳ Ｐゴシック" pitchFamily="34" charset="-128"/>
              </a:rPr>
              <a:t>Another example of metadata that we see in our daily lives is the nutrition and ingredient information on food labels.</a:t>
            </a:r>
          </a:p>
          <a:p>
            <a:pPr eaLnBrk="1" hangingPunct="1">
              <a:defRPr/>
            </a:pPr>
            <a:r>
              <a:rPr lang="en-US" dirty="0" smtClean="0">
                <a:latin typeface="Times New Roman" pitchFamily="18" charset="0"/>
                <a:ea typeface="ＭＳ Ｐゴシック" pitchFamily="34" charset="-128"/>
              </a:rPr>
              <a:t>Nutrition labels answer questions such as: </a:t>
            </a:r>
          </a:p>
          <a:p>
            <a:pPr eaLnBrk="1" hangingPunct="1">
              <a:defRPr/>
            </a:pPr>
            <a:r>
              <a:rPr lang="en-US" dirty="0" smtClean="0">
                <a:latin typeface="Times New Roman" pitchFamily="18" charset="0"/>
                <a:ea typeface="ＭＳ Ｐゴシック" pitchFamily="34" charset="-128"/>
              </a:rPr>
              <a:t>		What ingredients</a:t>
            </a:r>
            <a:r>
              <a:rPr lang="en-US" baseline="0" dirty="0" smtClean="0">
                <a:latin typeface="Times New Roman" pitchFamily="18" charset="0"/>
                <a:ea typeface="ＭＳ Ｐゴシック" pitchFamily="34" charset="-128"/>
              </a:rPr>
              <a:t> were used</a:t>
            </a:r>
            <a:r>
              <a:rPr lang="en-US" dirty="0" smtClean="0">
                <a:latin typeface="Times New Roman" pitchFamily="18" charset="0"/>
                <a:ea typeface="ＭＳ Ｐゴシック" pitchFamily="34" charset="-128"/>
              </a:rPr>
              <a:t>?</a:t>
            </a:r>
          </a:p>
          <a:p>
            <a:pPr eaLnBrk="1" hangingPunct="1">
              <a:defRPr/>
            </a:pPr>
            <a:r>
              <a:rPr lang="en-US" dirty="0" smtClean="0">
                <a:latin typeface="Times New Roman" pitchFamily="18" charset="0"/>
                <a:ea typeface="ＭＳ Ｐゴシック" pitchFamily="34" charset="-128"/>
              </a:rPr>
              <a:t>		Who made the food?</a:t>
            </a:r>
          </a:p>
          <a:p>
            <a:pPr eaLnBrk="1" hangingPunct="1">
              <a:defRPr/>
            </a:pPr>
            <a:r>
              <a:rPr lang="en-US" dirty="0" smtClean="0">
                <a:latin typeface="Times New Roman" pitchFamily="18" charset="0"/>
                <a:ea typeface="ＭＳ Ｐゴシック" pitchFamily="34" charset="-128"/>
              </a:rPr>
              <a:t>		How many calories per serving?</a:t>
            </a:r>
          </a:p>
          <a:p>
            <a:pPr eaLnBrk="1" hangingPunct="1">
              <a:defRPr/>
            </a:pPr>
            <a:r>
              <a:rPr lang="en-US" dirty="0" smtClean="0">
                <a:latin typeface="Times New Roman" pitchFamily="18" charset="0"/>
                <a:ea typeface="ＭＳ Ｐゴシック" pitchFamily="34" charset="-128"/>
              </a:rPr>
              <a:t>		How many servings in the can?</a:t>
            </a:r>
          </a:p>
          <a:p>
            <a:pPr eaLnBrk="1" hangingPunct="1">
              <a:defRPr/>
            </a:pPr>
            <a:r>
              <a:rPr lang="en-US" dirty="0" smtClean="0">
                <a:latin typeface="Times New Roman" pitchFamily="18" charset="0"/>
                <a:ea typeface="ＭＳ Ｐゴシック" pitchFamily="34" charset="-128"/>
              </a:rPr>
              <a:t>		What percentage of daily vitamins are in each serving?</a:t>
            </a:r>
          </a:p>
          <a:p>
            <a:pPr eaLnBrk="1" hangingPunct="1">
              <a:defRPr/>
            </a:pPr>
            <a:endParaRPr lang="en-US" dirty="0" smtClean="0">
              <a:latin typeface="Times New Roman" pitchFamily="18" charset="0"/>
              <a:ea typeface="ＭＳ Ｐゴシック" pitchFamily="34" charset="-128"/>
            </a:endParaRPr>
          </a:p>
          <a:p>
            <a:pPr eaLnBrk="1" hangingPunct="1">
              <a:defRPr/>
            </a:pPr>
            <a:endParaRPr lang="en-US" dirty="0" smtClean="0">
              <a:latin typeface="Times New Roman" pitchFamily="18" charset="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5</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965715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925512" y="4387850"/>
            <a:ext cx="5099049" cy="4156075"/>
          </a:xfrm>
          <a:prstGeom prst="rect">
            <a:avLst/>
          </a:prstGeom>
        </p:spPr>
        <p:txBody>
          <a:bodyPr lIns="91425" tIns="91425" rIns="91425" bIns="91425" anchor="ctr" anchorCtr="0">
            <a:noAutofit/>
          </a:bodyPr>
          <a:lstStyle/>
          <a:p>
            <a:pPr>
              <a:spcBef>
                <a:spcPts val="0"/>
              </a:spcBef>
              <a:buNone/>
            </a:pPr>
            <a:r>
              <a:rPr lang="en-US" dirty="0" smtClean="0"/>
              <a:t>Metadata are essential for </a:t>
            </a:r>
            <a:r>
              <a:rPr lang="en-US" dirty="0" smtClean="0"/>
              <a:t>capturing information and data </a:t>
            </a:r>
            <a:r>
              <a:rPr lang="en-US" dirty="0" smtClean="0"/>
              <a:t>discovery</a:t>
            </a:r>
            <a:r>
              <a:rPr lang="en-US" baseline="0" dirty="0" smtClean="0"/>
              <a:t>. For example, </a:t>
            </a:r>
            <a:r>
              <a:rPr lang="en-US" baseline="0" dirty="0" smtClean="0"/>
              <a:t>a metadata record submitted to a catalog, such as the USGS Science Data Catalog, enables discovery of data; subsequently, the same metadata can be exchanged with broader data catalogs with services such as </a:t>
            </a:r>
            <a:r>
              <a:rPr lang="en-US" baseline="0" dirty="0" err="1" smtClean="0"/>
              <a:t>DataONE</a:t>
            </a:r>
            <a:r>
              <a:rPr lang="en-US" baseline="0" dirty="0" smtClean="0"/>
              <a:t>. </a:t>
            </a:r>
          </a:p>
          <a:p>
            <a:pPr>
              <a:spcBef>
                <a:spcPts val="0"/>
              </a:spcBef>
              <a:buNone/>
            </a:pPr>
            <a:endParaRPr lang="en-US" baseline="0" dirty="0" smtClean="0"/>
          </a:p>
          <a:p>
            <a:pPr>
              <a:spcBef>
                <a:spcPts val="0"/>
              </a:spcBef>
              <a:buNone/>
            </a:pPr>
            <a:r>
              <a:rPr lang="en-US" baseline="0" dirty="0" smtClean="0"/>
              <a:t>Elements </a:t>
            </a:r>
            <a:r>
              <a:rPr lang="en-US" baseline="0" dirty="0" smtClean="0"/>
              <a:t>such as Title, Description, and Keywords enable users to discover data based on topical searches. Spatial and temporal elements allow users to discover data based on the geographical location or the time period of the data. </a:t>
            </a:r>
            <a:endParaRPr dirty="0"/>
          </a:p>
        </p:txBody>
      </p:sp>
      <p:sp>
        <p:nvSpPr>
          <p:cNvPr id="93" name="Shape 93"/>
          <p:cNvSpPr>
            <a:spLocks noGrp="1" noRot="1" noChangeAspect="1"/>
          </p:cNvSpPr>
          <p:nvPr>
            <p:ph type="sldImg" idx="2"/>
          </p:nvPr>
        </p:nvSpPr>
        <p:spPr>
          <a:xfrm>
            <a:off x="1166813"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7101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925512" y="4387850"/>
            <a:ext cx="5099049" cy="4156075"/>
          </a:xfrm>
          <a:prstGeom prst="rect">
            <a:avLst/>
          </a:prstGeom>
        </p:spPr>
        <p:txBody>
          <a:bodyPr lIns="91425" tIns="91425" rIns="91425" bIns="91425" anchor="ctr" anchorCtr="0">
            <a:noAutofit/>
          </a:bodyPr>
          <a:lstStyle/>
          <a:p>
            <a:pPr>
              <a:spcBef>
                <a:spcPts val="0"/>
              </a:spcBef>
              <a:buNone/>
            </a:pPr>
            <a:r>
              <a:rPr lang="en-US" dirty="0" smtClean="0"/>
              <a:t>Metadata are also very important for understanding</a:t>
            </a:r>
            <a:r>
              <a:rPr lang="en-US" baseline="0" dirty="0" smtClean="0"/>
              <a:t> and reusing scientific data. </a:t>
            </a:r>
            <a:r>
              <a:rPr lang="en-US" dirty="0" smtClean="0"/>
              <a:t>At the time of data development, scientists know the most about</a:t>
            </a:r>
            <a:r>
              <a:rPr lang="en-US" baseline="0" dirty="0" smtClean="0"/>
              <a:t> their dataset and the steps that were taken to create it. Over time, memory of the details begins to fade. Circumstances in life can intervene, and eventually the knowledge about the dataset is gone. Without a metadata record, information about the dataset could be lost forever, therefore, making the data unusable. </a:t>
            </a:r>
          </a:p>
          <a:p>
            <a:pPr>
              <a:spcBef>
                <a:spcPts val="0"/>
              </a:spcBef>
              <a:buNone/>
            </a:pPr>
            <a:endParaRPr lang="en-US" baseline="0" dirty="0" smtClean="0"/>
          </a:p>
          <a:p>
            <a:pPr marL="0" marR="0" indent="0" algn="l" defTabSz="457200" rtl="0" eaLnBrk="0" fontAlgn="base" latinLnBrk="0" hangingPunct="0">
              <a:lnSpc>
                <a:spcPct val="100000"/>
              </a:lnSpc>
              <a:spcBef>
                <a:spcPts val="0"/>
              </a:spcBef>
              <a:spcAft>
                <a:spcPct val="0"/>
              </a:spcAft>
              <a:buClrTx/>
              <a:buSzTx/>
              <a:buFontTx/>
              <a:buNone/>
              <a:tabLst/>
              <a:defRPr/>
            </a:pPr>
            <a:r>
              <a:rPr lang="en-US" dirty="0" smtClean="0">
                <a:latin typeface="Times New Roman" pitchFamily="18" charset="0"/>
                <a:ea typeface="ＭＳ Ｐゴシック" pitchFamily="34" charset="-128"/>
              </a:rPr>
              <a:t>This graph illustrates the phenomenon of “information entropy</a:t>
            </a:r>
            <a:r>
              <a:rPr lang="en-US" altLang="en-US" dirty="0" smtClean="0">
                <a:latin typeface="Times New Roman" pitchFamily="18" charset="0"/>
                <a:ea typeface="ＭＳ Ｐゴシック" pitchFamily="34" charset="-128"/>
              </a:rPr>
              <a:t>”</a:t>
            </a:r>
            <a:r>
              <a:rPr lang="en-US" dirty="0" smtClean="0">
                <a:latin typeface="Times New Roman" pitchFamily="18" charset="0"/>
                <a:ea typeface="ＭＳ Ｐゴシック" pitchFamily="34" charset="-128"/>
              </a:rPr>
              <a:t>, associated with research. At the time of the research project, a scientists memory is fresh. Details about the development of the dataset are easily recalled, and it is a good time to document information about the process. Over time, memory of the details begins to fade. A variety of circumstances can intervene, and eventually detailed knowledge about the dataset fades. Without a metadata record, this data might be unusable. A dataset it not considered complete without a metadata record to accompany it.  </a:t>
            </a:r>
          </a:p>
          <a:p>
            <a:pPr>
              <a:spcBef>
                <a:spcPts val="0"/>
              </a:spcBef>
              <a:buNone/>
            </a:pPr>
            <a:endParaRPr dirty="0"/>
          </a:p>
        </p:txBody>
      </p:sp>
      <p:sp>
        <p:nvSpPr>
          <p:cNvPr id="93" name="Shape 93"/>
          <p:cNvSpPr>
            <a:spLocks noGrp="1" noRot="1" noChangeAspect="1"/>
          </p:cNvSpPr>
          <p:nvPr>
            <p:ph type="sldImg" idx="2"/>
          </p:nvPr>
        </p:nvSpPr>
        <p:spPr>
          <a:xfrm>
            <a:off x="1166813"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51491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925512" y="4387850"/>
            <a:ext cx="5099049" cy="4156075"/>
          </a:xfrm>
          <a:prstGeom prst="rect">
            <a:avLst/>
          </a:prstGeom>
        </p:spPr>
        <p:txBody>
          <a:bodyPr lIns="91425" tIns="91425" rIns="91425" bIns="91425" anchor="ctr" anchorCtr="0">
            <a:noAutofit/>
          </a:bodyPr>
          <a:lstStyle/>
          <a:p>
            <a:pPr>
              <a:spcBef>
                <a:spcPts val="0"/>
              </a:spcBef>
              <a:buNone/>
            </a:pPr>
            <a:r>
              <a:rPr lang="en-US" baseline="0" dirty="0" smtClean="0"/>
              <a:t>Regulatory agencies depend on metadata to defend the science behind decisions. If regulatory decisions are based on data that have no associated metadata or poor quality metadata, those decisions will not hold up in court. </a:t>
            </a:r>
            <a:r>
              <a:rPr lang="en-US" sz="1200" kern="1200" dirty="0" smtClean="0">
                <a:solidFill>
                  <a:schemeClr val="tx1"/>
                </a:solidFill>
                <a:effectLst/>
                <a:latin typeface="+mn-lt"/>
                <a:ea typeface="+mn-ea"/>
                <a:cs typeface="+mn-cs"/>
              </a:rPr>
              <a:t>It is important to have accurate and detailed metadata records for supporting claims and policies. For example, the date when data are collected should be as specific as possible. In many situations, simply including the year that data were collected may not be sufficient.</a:t>
            </a:r>
            <a:r>
              <a:rPr lang="en-US" dirty="0" smtClean="0">
                <a:effectLst/>
              </a:rPr>
              <a:t> </a:t>
            </a:r>
          </a:p>
          <a:p>
            <a:pPr>
              <a:spcBef>
                <a:spcPts val="0"/>
              </a:spcBef>
              <a:buNone/>
            </a:pPr>
            <a:endParaRPr lang="en-US" baseline="0" dirty="0" smtClean="0">
              <a:effectLst/>
            </a:endParaRPr>
          </a:p>
          <a:p>
            <a:r>
              <a:rPr lang="en-US" sz="1200" kern="1200" dirty="0" smtClean="0">
                <a:solidFill>
                  <a:schemeClr val="tx1"/>
                </a:solidFill>
                <a:effectLst/>
                <a:latin typeface="+mn-lt"/>
                <a:ea typeface="+mn-ea"/>
                <a:cs typeface="+mn-cs"/>
              </a:rPr>
              <a:t>Controversies can arise when metadata are incomplete or absent. For example, t</a:t>
            </a:r>
            <a:r>
              <a:rPr lang="en-US" baseline="0" dirty="0" smtClean="0"/>
              <a:t>he USGS is the research arm of the Department of the Interior (DOI). They are tasked with providing sound and unbiased data, and data interpretation, for resource management decisions made by their sister agencies in the Department. Those decisions can be controversial and often, they are challenged in court. The data used to make those management decisions must be sufficiently documented so as to be transparent and reproducible to a third party attempting to connect the dots and reach a similar conclusion. If USGS data lack sufficient documentation, they cannot be used towards decision making.</a:t>
            </a:r>
          </a:p>
          <a:p>
            <a:endParaRPr lang="en-US" baseline="0" dirty="0" smtClean="0"/>
          </a:p>
          <a:p>
            <a:r>
              <a:rPr lang="en-US" baseline="0" dirty="0" smtClean="0"/>
              <a:t>It is difficult to find real-world examples of the costs of poor metadata. Agencies don’t like to admit these shortcomings; however, Tom Chatfield, a data management expert with the Bureau of Land Management (BLM) bravely shared one real example from his own agency. A particular BLM field office developed an overall resource management plan for its region which included a map of oil and gas potential for its area. Naturally, this is an issue that registers strong opinions both for and against oil and gas recovery on public lands. When reviewed in the advent of litigation, BLM discovered that no Data Quality information existed for the map. No data sources could be identified, nor was there any discussion of the analysis methodology by which the oil and gas potential information was developed for the map. No geologic or geographic data were identified.</a:t>
            </a:r>
          </a:p>
          <a:p>
            <a:endParaRPr lang="en-US" baseline="0" dirty="0" smtClean="0"/>
          </a:p>
          <a:p>
            <a:r>
              <a:rPr lang="en-US" baseline="0" dirty="0" smtClean="0"/>
              <a:t>This was potentially disastrous in terms of defending the resource management plan. BLM was forced to develop a brand new map and closely document the provenance of the source data and methodology used to determine the potential ratings on the map. The cost exceeded several thousands of dollars in staff time and production costs, not to mention the intangible costs of loss of trust in the agency by partners and the public.</a:t>
            </a:r>
            <a:endParaRPr lang="en-US" dirty="0" smtClean="0"/>
          </a:p>
          <a:p>
            <a:pPr>
              <a:spcBef>
                <a:spcPts val="0"/>
              </a:spcBef>
              <a:buNone/>
            </a:pPr>
            <a:endParaRPr lang="en-US" baseline="0" dirty="0" smtClean="0">
              <a:effectLst/>
            </a:endParaRPr>
          </a:p>
        </p:txBody>
      </p:sp>
      <p:sp>
        <p:nvSpPr>
          <p:cNvPr id="93" name="Shape 93"/>
          <p:cNvSpPr>
            <a:spLocks noGrp="1" noRot="1" noChangeAspect="1"/>
          </p:cNvSpPr>
          <p:nvPr>
            <p:ph type="sldImg" idx="2"/>
          </p:nvPr>
        </p:nvSpPr>
        <p:spPr>
          <a:xfrm>
            <a:off x="1166813" y="692150"/>
            <a:ext cx="4618037"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9530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fld id="{544213AF-26F6-41FA-8D85-E2C5388D6E58}" type="datetimeFigureOut">
              <a:rPr lang="en-US" smtClean="0"/>
              <a:pPr/>
              <a:t>9/20/16</a:t>
            </a:fld>
            <a:endParaRPr lang="en-US" dirty="0">
              <a:solidFill>
                <a:srgbClr val="FFFFFF"/>
              </a:solidFill>
            </a:endParaRPr>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a:xfrm>
            <a:off x="8647272" y="6407944"/>
            <a:ext cx="365760" cy="365125"/>
          </a:xfrm>
          <a:prstGeom prst="rect">
            <a:avLst/>
          </a:prstGeom>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fld id="{13765032-ED65-49A5-B3F0-7986E6674E5D}" type="datetime1">
              <a:rPr lang="en-US" smtClean="0"/>
              <a:pPr>
                <a:defRPr/>
              </a:pPr>
              <a:t>9/20/16</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381F697F-DBC7-4F49-9ABB-ABDA29C4F2E1}"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fld id="{40DA2899-F788-44D7-B852-4CE04C473A92}" type="datetime1">
              <a:rPr lang="en-US" smtClean="0"/>
              <a:pPr>
                <a:defRPr/>
              </a:pPr>
              <a:t>9/20/16</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87B1593D-C512-4FBB-9F1C-6C385E2E3552}"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l">
              <a:buClr>
                <a:srgbClr val="177F8A"/>
              </a:buClr>
              <a:buSzPct val="90000"/>
              <a:buFont typeface="Arial" pitchFamily="34" charset="0"/>
              <a:buChar char="•"/>
              <a:defRPr sz="2400"/>
            </a:lvl1pPr>
            <a:lvl2pPr algn="l">
              <a:buSzPct val="100000"/>
              <a:buFont typeface="Courier New" pitchFamily="49" charset="0"/>
              <a:buChar char="o"/>
              <a:defRPr sz="2000"/>
            </a:lvl2pPr>
            <a:lvl3pPr algn="l">
              <a:buClr>
                <a:srgbClr val="177F8A"/>
              </a:buClr>
              <a:buSzPct val="95000"/>
              <a:buFont typeface="Arial" pitchFamily="34" charset="0"/>
              <a:buChar char="•"/>
              <a:defRPr sz="1800"/>
            </a:lvl3pPr>
            <a:lvl4pPr algn="l">
              <a:buClr>
                <a:schemeClr val="accent1"/>
              </a:buClr>
              <a:buSzPct val="70000"/>
              <a:buFont typeface="Courier New" pitchFamily="49" charset="0"/>
              <a:buNone/>
              <a:defRPr/>
            </a:lvl4pPr>
            <a:lvl5pPr algn="l">
              <a:buClr>
                <a:schemeClr val="accent1"/>
              </a:buClr>
              <a:buFont typeface="Arial" pitchFamily="34" charset="0"/>
              <a:buChar char="•"/>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p:txBody>
      </p:sp>
      <p:sp>
        <p:nvSpPr>
          <p:cNvPr id="7" name="Title 6"/>
          <p:cNvSpPr>
            <a:spLocks noGrp="1"/>
          </p:cNvSpPr>
          <p:nvPr>
            <p:ph type="title"/>
          </p:nvPr>
        </p:nvSpPr>
        <p:spPr/>
        <p:txBody>
          <a:bodyPr rtlCol="0">
            <a:normAutofit/>
          </a:bodyPr>
          <a:lstStyle>
            <a:lvl1pPr algn="ctr">
              <a:defRPr sz="3600">
                <a:solidFill>
                  <a:schemeClr val="accent1">
                    <a:lumMod val="75000"/>
                  </a:schemeClr>
                </a:solidFill>
                <a:effectLst/>
                <a:latin typeface="Calibri" pitchFamily="34" charset="0"/>
              </a:defRPr>
            </a:lvl1pPr>
            <a:extLst/>
          </a:lstStyle>
          <a:p>
            <a:r>
              <a:rPr kumimoji="0" lang="en-US" dirty="0" smtClean="0"/>
              <a:t>Click to edit Master title style</a:t>
            </a:r>
            <a:endParaRPr kumimoji="0" lang="en-US" dirty="0"/>
          </a:p>
        </p:txBody>
      </p:sp>
      <p:sp>
        <p:nvSpPr>
          <p:cNvPr id="8" name="TextBox 7"/>
          <p:cNvSpPr txBox="1">
            <a:spLocks noChangeArrowheads="1"/>
          </p:cNvSpPr>
          <p:nvPr userDrawn="1"/>
        </p:nvSpPr>
        <p:spPr bwMode="auto">
          <a:xfrm>
            <a:off x="165100" y="6351588"/>
            <a:ext cx="3822700" cy="369887"/>
          </a:xfrm>
          <a:prstGeom prst="rect">
            <a:avLst/>
          </a:prstGeom>
          <a:noFill/>
          <a:ln>
            <a:noFill/>
          </a:ln>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dirty="0" smtClean="0">
                <a:solidFill>
                  <a:schemeClr val="bg1">
                    <a:lumMod val="65000"/>
                  </a:schemeClr>
                </a:solidFill>
                <a:latin typeface="Calibri" charset="0"/>
                <a:cs typeface="+mn-cs"/>
              </a:rPr>
              <a:t>What is Metadata</a:t>
            </a:r>
            <a:endParaRPr lang="en-US" dirty="0">
              <a:solidFill>
                <a:schemeClr val="bg1">
                  <a:lumMod val="65000"/>
                </a:schemeClr>
              </a:solidFill>
              <a:latin typeface="Calibri" charset="0"/>
              <a:cs typeface="+mn-cs"/>
            </a:endParaRPr>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544213AF-26F6-41FA-8D85-E2C5388D6E58}" type="datetimeFigureOut">
              <a:rPr lang="en-US" smtClean="0"/>
              <a:pPr/>
              <a:t>9/20/16</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kumimoji="0"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CB9DC9EF-3C76-40B1-80BB-C16F094B3291}"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fld id="{A3A2C96C-1B58-4276-BEB7-28F6AF83148B}" type="datetime1">
              <a:rPr lang="en-US" smtClean="0"/>
              <a:pPr>
                <a:defRPr/>
              </a:pPr>
              <a:t>9/20/16</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pPr>
              <a:defRPr/>
            </a:pPr>
            <a:fld id="{CF65A82D-AA3B-4069-A685-06D45ACE8252}"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extLst/>
          </a:lstStyle>
          <a:p>
            <a:pPr>
              <a:defRPr/>
            </a:pPr>
            <a:fld id="{77EB716A-31D4-4E54-837E-37B2E7582279}" type="datetime1">
              <a:rPr lang="en-US" smtClean="0"/>
              <a:pPr>
                <a:defRPr/>
              </a:pPr>
              <a:t>9/20/16</a:t>
            </a:fld>
            <a:endParaRPr lang="en-US"/>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extLst/>
          </a:lstStyle>
          <a:p>
            <a:pPr>
              <a:defRPr/>
            </a:pPr>
            <a:fld id="{4EFE714A-4105-46BF-A26D-3BE602A35DD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pPr>
              <a:defRPr/>
            </a:pPr>
            <a:fld id="{4AA0BD95-F2CC-4400-8A72-8FE2E7A5EDA8}" type="datetime1">
              <a:rPr lang="en-US" smtClean="0"/>
              <a:pPr>
                <a:defRPr/>
              </a:pPr>
              <a:t>9/20/16</a:t>
            </a:fld>
            <a:endParaRPr lang="en-US"/>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extLst/>
          </a:lstStyle>
          <a:p>
            <a:pPr>
              <a:defRPr/>
            </a:pPr>
            <a:fld id="{7DDD2A2A-C79A-4606-8595-98E45A84C665}"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extLst/>
          </a:lstStyle>
          <a:p>
            <a:pPr>
              <a:defRPr/>
            </a:pPr>
            <a:fld id="{E49D7EBF-2999-4BAE-812C-B8393CB22D7C}" type="datetime1">
              <a:rPr lang="en-US" smtClean="0"/>
              <a:pPr>
                <a:defRPr/>
              </a:pPr>
              <a:t>9/20/16</a:t>
            </a:fld>
            <a:endParaRPr lang="en-US"/>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extLst/>
          </a:lstStyle>
          <a:p>
            <a:pPr>
              <a:defRPr/>
            </a:pPr>
            <a:fld id="{EA4111CA-5727-4EF5-86F7-1ECF489221FA}"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fld id="{A03A7598-FD49-4FDB-BC6D-81E59DA42A8E}" type="datetime1">
              <a:rPr lang="en-US" smtClean="0"/>
              <a:pPr>
                <a:defRPr/>
              </a:pPr>
              <a:t>9/20/16</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pPr>
              <a:defRPr/>
            </a:pPr>
            <a:fld id="{596891B9-39AB-4C72-8F0B-CFFE38DF7E5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pPr>
              <a:defRPr/>
            </a:pPr>
            <a:fld id="{81C6A489-011B-4F10-A03F-77B1F2DCFD79}" type="datetime1">
              <a:rPr lang="en-US" smtClean="0"/>
              <a:pPr>
                <a:defRPr/>
              </a:pPr>
              <a:t>9/20/16</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pPr>
              <a:defRPr/>
            </a:pPr>
            <a:fld id="{CCA0A2C5-95DB-4765-A9D5-105B773BD9E1}"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11" name="Picture 6"/>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6099175"/>
            <a:ext cx="2413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search.dataone.org/" TargetMode="External"/><Relationship Id="rId4" Type="http://schemas.openxmlformats.org/officeDocument/2006/relationships/hyperlink" Target="http://www.geo.data.gov" TargetMode="External"/><Relationship Id="rId5" Type="http://schemas.openxmlformats.org/officeDocument/2006/relationships/hyperlink" Target="http://www.geographynetwork.com" TargetMode="External"/><Relationship Id="rId6" Type="http://schemas.openxmlformats.org/officeDocument/2006/relationships/image" Target="../media/image20.tif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jpeg"/><Relationship Id="rId6"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tiff"/></Relationships>
</file>

<file path=ppt/slides/_rels/slide27.xml.rels><?xml version="1.0" encoding="UTF-8" standalone="yes"?>
<Relationships xmlns="http://schemas.openxmlformats.org/package/2006/relationships"><Relationship Id="rId3" Type="http://schemas.openxmlformats.org/officeDocument/2006/relationships/hyperlink" Target="http://dublincore.org/documents/dces/" TargetMode="External"/><Relationship Id="rId4" Type="http://schemas.openxmlformats.org/officeDocument/2006/relationships/hyperlink" Target="https://www.fgdc.gov/metadata/csdgm-standard" TargetMode="External"/><Relationship Id="rId5" Type="http://schemas.openxmlformats.org/officeDocument/2006/relationships/hyperlink" Target="https://www.fgdc.gov/metadata/iso-standards"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knb.ecoinformatics.org/eml_metadata_guide.html" TargetMode="External"/><Relationship Id="rId4" Type="http://schemas.openxmlformats.org/officeDocument/2006/relationships/hyperlink" Target="http://rs.tdwg.org/dwc/index.htm" TargetMode="External"/><Relationship Id="rId5" Type="http://schemas.openxmlformats.org/officeDocument/2006/relationships/hyperlink" Target="http://www.opengeospatial.org/standards/gml"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s://www.fgdc.gov/metadata/geospatial-metadata-tools#availabletools" TargetMode="External"/><Relationship Id="rId4" Type="http://schemas.openxmlformats.org/officeDocument/2006/relationships/hyperlink" Target="http://knb.ecoinformatics.org/morphoportal.jsp" TargetMode="External"/><Relationship Id="rId5" Type="http://schemas.openxmlformats.org/officeDocument/2006/relationships/hyperlink" Target="http://www.fgdc.gov/metadata/iso-metadata-editor-review"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hyperlink" Target="https://www.flickr.com/photos/13013135@N00/5879848337/in/photolist-9XzL4t-iaecYs-8XSaRM-aBkk7m-8ChabR-ez3eUq-aagaG-6xyBtb-7dcxBG-anaAHD-8XFfch-bLQFCK-abB6DZ-akDnmH-bEJhsx-mJ7QD3-hgfkfn-6TWZfi-pMogno-4zkQtm-4yhSf4-o1d34A-9Tjijo-7heRv-e3aJZd-37Jriy-eKM929-7vXv2z-h3MnA-8sk62g-bbxjdK-jRLWmU-nquMiW-a9WgeR-7W82ag-nsNHXx-6D1S3L-yiMtW-7aX3yH-fu2Ua5-ojEdWH-oy9hEG-aszhQb-8zEFEy-kCxtr7-ogtiCX-9n7JGF-4s6FUc-pfMALH-2Nx5Tz" TargetMode="External"/><Relationship Id="rId4" Type="http://schemas.openxmlformats.org/officeDocument/2006/relationships/image" Target="../media/image32.jpeg"/><Relationship Id="rId5" Type="http://schemas.openxmlformats.org/officeDocument/2006/relationships/hyperlink" Target="http://gcmd.nasa.gov/" TargetMode="External"/><Relationship Id="rId6" Type="http://schemas.openxmlformats.org/officeDocument/2006/relationships/hyperlink" Target="http://geonames.usgs.gov/" TargetMode="External"/><Relationship Id="rId7" Type="http://schemas.openxmlformats.org/officeDocument/2006/relationships/hyperlink" Target="http://www.getty.edu/research/tools/vocabularies/tgn/" TargetMode="External"/><Relationship Id="rId8" Type="http://schemas.openxmlformats.org/officeDocument/2006/relationships/hyperlink" Target="https://geo-ide.noaa.gov/wiki/index.php?title=ISO_Topic_Categories"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4.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1" Type="http://schemas.openxmlformats.org/officeDocument/2006/relationships/hyperlink" Target="https://data.gulfresearchinitiative.org/metadata-editor-start" TargetMode="External"/><Relationship Id="rId12" Type="http://schemas.openxmlformats.org/officeDocument/2006/relationships/hyperlink" Target="http://resources.arcgis.com/en/help/main/10.2/index.html" TargetMode="External"/><Relationship Id="rId13" Type="http://schemas.openxmlformats.org/officeDocument/2006/relationships/hyperlink" Target="http://www.usgs.gov/science/about/" TargetMode="External"/><Relationship Id="rId14" Type="http://schemas.openxmlformats.org/officeDocument/2006/relationships/hyperlink" Target="https://www2.usgs.gov/science/about/" TargetMode="External"/><Relationship Id="rId15" Type="http://schemas.openxmlformats.org/officeDocument/2006/relationships/hyperlink" Target="http://gcmd.nasa.gov/" TargetMode="External"/><Relationship Id="rId16" Type="http://schemas.openxmlformats.org/officeDocument/2006/relationships/hyperlink" Target="http://geonames.usgs.gov/" TargetMode="External"/><Relationship Id="rId17" Type="http://schemas.openxmlformats.org/officeDocument/2006/relationships/hyperlink" Target="http://www.getty.edu/research/tools/vocabularies/tgn/" TargetMode="External"/><Relationship Id="rId18" Type="http://schemas.openxmlformats.org/officeDocument/2006/relationships/hyperlink" Target="https://www.flickr.com/photos/lobsterstew/242478693/in/photolist-nqLt8-f2HK3x-dMGYd5-7AxLsU-7R4UW7-oAeYyG-9Vx91S-783dv3-bTZhmc-dkk5kA-9Xfnc4-dMtZAR-dMGYry-8Kiyaa-i9nuTS-eg9Kx-9ZjJrw-9gGGV3-azUSGb-mNUg5x-dpUirL-9XqWaU-fYvjBP-9XbQrw-9jYyyx-bycZPf-9XoZpe-fhiGcj-iqYMsp-oDo2GY-9Xnzc4-dNwts8-em7ZDN-4zNAtM-DgEQj-bmaDSZ-aFLKS6-cVBYDw-dEUUCy-ev8hqp-m7NzTY-ejb2oQ-9woMfP-9c7E5j-9Xqu8U-pRmRU3-4z4mUd-dEPRGM-eN7wVL-77gK4G" TargetMode="External"/><Relationship Id="rId19"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www.archives.gov/federal-register/executive-orders/pdf/12906.pdf" TargetMode="External"/><Relationship Id="rId4" Type="http://schemas.openxmlformats.org/officeDocument/2006/relationships/hyperlink" Target="http://www.whitehouse.gov/sites/default/files/omb/memoranda/2013/m-13-13.pdf" TargetMode="External"/><Relationship Id="rId5" Type="http://schemas.openxmlformats.org/officeDocument/2006/relationships/hyperlink" Target="http://dataone.org/" TargetMode="External"/><Relationship Id="rId6" Type="http://schemas.openxmlformats.org/officeDocument/2006/relationships/hyperlink" Target="data.gov" TargetMode="External"/><Relationship Id="rId7" Type="http://schemas.openxmlformats.org/officeDocument/2006/relationships/hyperlink" Target="http://www.fgdc.gov/metadata" TargetMode="External"/><Relationship Id="rId8" Type="http://schemas.openxmlformats.org/officeDocument/2006/relationships/hyperlink" Target="https://www.sciencebase.gov/catalog/item/50ed7aa4e4b0438b00db080a" TargetMode="External"/><Relationship Id="rId9" Type="http://schemas.openxmlformats.org/officeDocument/2006/relationships/hyperlink" Target="http://geology.usgs.gov/tools/metadata/tools/doc/tkme.html" TargetMode="External"/><Relationship Id="rId10" Type="http://schemas.openxmlformats.org/officeDocument/2006/relationships/hyperlink" Target="http://catmdedit.sourceforge.net/"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taone.org/education-modules" TargetMode="External"/><Relationship Id="rId3"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667775"/>
            <a:ext cx="9144000" cy="1183519"/>
          </a:xfrm>
        </p:spPr>
        <p:txBody>
          <a:bodyPr>
            <a:noAutofit/>
          </a:bodyPr>
          <a:lstStyle/>
          <a:p>
            <a:pPr eaLnBrk="1" fontAlgn="auto" hangingPunct="1">
              <a:spcAft>
                <a:spcPts val="0"/>
              </a:spcAft>
              <a:defRPr/>
            </a:pPr>
            <a:r>
              <a:rPr lang="en-US" sz="4900" dirty="0" smtClean="0">
                <a:solidFill>
                  <a:srgbClr val="227A8A"/>
                </a:solidFill>
              </a:rPr>
              <a:t>Tutorials on Data Management</a:t>
            </a:r>
            <a:endParaRPr lang="en-US" sz="4400" dirty="0" smtClean="0">
              <a:solidFill>
                <a:schemeClr val="accent1">
                  <a:lumMod val="75000"/>
                </a:schemeClr>
              </a:solidFill>
            </a:endParaRPr>
          </a:p>
        </p:txBody>
      </p:sp>
      <p:sp>
        <p:nvSpPr>
          <p:cNvPr id="3" name="Rectangle 2"/>
          <p:cNvSpPr/>
          <p:nvPr/>
        </p:nvSpPr>
        <p:spPr>
          <a:xfrm>
            <a:off x="0" y="1914907"/>
            <a:ext cx="9144000" cy="461665"/>
          </a:xfrm>
          <a:prstGeom prst="rect">
            <a:avLst/>
          </a:prstGeom>
        </p:spPr>
        <p:txBody>
          <a:bodyPr wrap="square">
            <a:spAutoFit/>
          </a:bodyPr>
          <a:lstStyle/>
          <a:p>
            <a:pPr algn="ctr"/>
            <a:r>
              <a:rPr lang="en-US" sz="2400" dirty="0" smtClean="0">
                <a:solidFill>
                  <a:schemeClr val="tx1">
                    <a:lumMod val="50000"/>
                    <a:lumOff val="50000"/>
                  </a:schemeClr>
                </a:solidFill>
                <a:latin typeface="+mn-lt"/>
              </a:rPr>
              <a:t>Lesson </a:t>
            </a:r>
            <a:r>
              <a:rPr lang="en-US" sz="2400" dirty="0" smtClean="0">
                <a:solidFill>
                  <a:schemeClr val="tx1">
                    <a:lumMod val="50000"/>
                    <a:lumOff val="50000"/>
                  </a:schemeClr>
                </a:solidFill>
                <a:latin typeface="+mn-lt"/>
              </a:rPr>
              <a:t>7: Metadata</a:t>
            </a:r>
          </a:p>
        </p:txBody>
      </p:sp>
      <p:pic>
        <p:nvPicPr>
          <p:cNvPr id="23553" name="Picture 1" descr="C:\Users\Quercus2\Desktop\bonus.jpg"/>
          <p:cNvPicPr>
            <a:picLocks noChangeAspect="1" noChangeArrowheads="1"/>
          </p:cNvPicPr>
          <p:nvPr/>
        </p:nvPicPr>
        <p:blipFill>
          <a:blip r:embed="rId3"/>
          <a:srcRect/>
          <a:stretch>
            <a:fillRect/>
          </a:stretch>
        </p:blipFill>
        <p:spPr bwMode="auto">
          <a:xfrm>
            <a:off x="2480601" y="3082017"/>
            <a:ext cx="3787506" cy="2587657"/>
          </a:xfrm>
          <a:prstGeom prst="rect">
            <a:avLst/>
          </a:prstGeom>
          <a:noFill/>
        </p:spPr>
      </p:pic>
      <p:sp>
        <p:nvSpPr>
          <p:cNvPr id="8" name="TextBox 7"/>
          <p:cNvSpPr txBox="1"/>
          <p:nvPr/>
        </p:nvSpPr>
        <p:spPr>
          <a:xfrm rot="16200000">
            <a:off x="5006256" y="4304653"/>
            <a:ext cx="2676102" cy="230832"/>
          </a:xfrm>
          <a:prstGeom prst="rect">
            <a:avLst/>
          </a:prstGeom>
          <a:noFill/>
        </p:spPr>
        <p:txBody>
          <a:bodyPr wrap="square" rtlCol="0">
            <a:spAutoFit/>
          </a:bodyPr>
          <a:lstStyle/>
          <a:p>
            <a:r>
              <a:rPr lang="en-US" sz="900" dirty="0" smtClean="0">
                <a:solidFill>
                  <a:schemeClr val="bg1">
                    <a:lumMod val="75000"/>
                  </a:schemeClr>
                </a:solidFill>
              </a:rPr>
              <a:t>CC image by bonus  on </a:t>
            </a:r>
            <a:r>
              <a:rPr lang="en-US" sz="900" dirty="0" err="1" smtClean="0">
                <a:solidFill>
                  <a:schemeClr val="bg1">
                    <a:lumMod val="75000"/>
                  </a:schemeClr>
                </a:solidFill>
              </a:rPr>
              <a:t>Flickr</a:t>
            </a:r>
            <a:endParaRPr lang="en-US" sz="900" dirty="0">
              <a:solidFill>
                <a:schemeClr val="bg1">
                  <a:lumMod val="7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489" y="115346"/>
            <a:ext cx="9144000" cy="701018"/>
          </a:xfrm>
        </p:spPr>
        <p:txBody>
          <a:bodyPr>
            <a:normAutofit/>
          </a:bodyPr>
          <a:lstStyle/>
          <a:p>
            <a:r>
              <a:rPr lang="en-US" dirty="0" smtClean="0">
                <a:ea typeface="ＭＳ Ｐゴシック" pitchFamily="34" charset="-128"/>
              </a:rPr>
              <a:t>The Value of Metadata</a:t>
            </a:r>
            <a:endParaRPr lang="en-US" u="sng" dirty="0" smtClean="0">
              <a:ea typeface="ＭＳ Ｐゴシック" pitchFamily="34" charset="-128"/>
            </a:endParaRPr>
          </a:p>
        </p:txBody>
      </p:sp>
      <p:sp>
        <p:nvSpPr>
          <p:cNvPr id="8" name="Freeform 4"/>
          <p:cNvSpPr>
            <a:spLocks/>
          </p:cNvSpPr>
          <p:nvPr/>
        </p:nvSpPr>
        <p:spPr bwMode="auto">
          <a:xfrm>
            <a:off x="2649538" y="3869127"/>
            <a:ext cx="4646613" cy="2309813"/>
          </a:xfrm>
          <a:custGeom>
            <a:avLst/>
            <a:gdLst>
              <a:gd name="T0" fmla="*/ 2147483647 w 1745"/>
              <a:gd name="T1" fmla="*/ 2147483647 h 918"/>
              <a:gd name="T2" fmla="*/ 2147483647 w 1745"/>
              <a:gd name="T3" fmla="*/ 2147483647 h 918"/>
              <a:gd name="T4" fmla="*/ 2147483647 w 1745"/>
              <a:gd name="T5" fmla="*/ 2147483647 h 918"/>
              <a:gd name="T6" fmla="*/ 2147483647 w 1745"/>
              <a:gd name="T7" fmla="*/ 2147483647 h 918"/>
              <a:gd name="T8" fmla="*/ 2147483647 w 1745"/>
              <a:gd name="T9" fmla="*/ 2147483647 h 918"/>
              <a:gd name="T10" fmla="*/ 2147483647 w 1745"/>
              <a:gd name="T11" fmla="*/ 2147483647 h 918"/>
              <a:gd name="T12" fmla="*/ 2147483647 w 1745"/>
              <a:gd name="T13" fmla="*/ 2147483647 h 918"/>
              <a:gd name="T14" fmla="*/ 2147483647 w 1745"/>
              <a:gd name="T15" fmla="*/ 2147483647 h 918"/>
              <a:gd name="T16" fmla="*/ 2147483647 w 1745"/>
              <a:gd name="T17" fmla="*/ 2147483647 h 918"/>
              <a:gd name="T18" fmla="*/ 2147483647 w 1745"/>
              <a:gd name="T19" fmla="*/ 2147483647 h 918"/>
              <a:gd name="T20" fmla="*/ 2147483647 w 1745"/>
              <a:gd name="T21" fmla="*/ 2147483647 h 918"/>
              <a:gd name="T22" fmla="*/ 2147483647 w 1745"/>
              <a:gd name="T23" fmla="*/ 2147483647 h 918"/>
              <a:gd name="T24" fmla="*/ 2147483647 w 1745"/>
              <a:gd name="T25" fmla="*/ 2147483647 h 918"/>
              <a:gd name="T26" fmla="*/ 2147483647 w 1745"/>
              <a:gd name="T27" fmla="*/ 2147483647 h 918"/>
              <a:gd name="T28" fmla="*/ 2147483647 w 1745"/>
              <a:gd name="T29" fmla="*/ 2147483647 h 918"/>
              <a:gd name="T30" fmla="*/ 2147483647 w 1745"/>
              <a:gd name="T31" fmla="*/ 2147483647 h 918"/>
              <a:gd name="T32" fmla="*/ 2147483647 w 1745"/>
              <a:gd name="T33" fmla="*/ 2147483647 h 918"/>
              <a:gd name="T34" fmla="*/ 2147483647 w 1745"/>
              <a:gd name="T35" fmla="*/ 0 h 918"/>
              <a:gd name="T36" fmla="*/ 2147483647 w 1745"/>
              <a:gd name="T37" fmla="*/ 2147483647 h 918"/>
              <a:gd name="T38" fmla="*/ 2147483647 w 1745"/>
              <a:gd name="T39" fmla="*/ 2147483647 h 918"/>
              <a:gd name="T40" fmla="*/ 2147483647 w 1745"/>
              <a:gd name="T41" fmla="*/ 2147483647 h 918"/>
              <a:gd name="T42" fmla="*/ 2147483647 w 1745"/>
              <a:gd name="T43" fmla="*/ 2147483647 h 918"/>
              <a:gd name="T44" fmla="*/ 2147483647 w 1745"/>
              <a:gd name="T45" fmla="*/ 2147483647 h 918"/>
              <a:gd name="T46" fmla="*/ 2147483647 w 1745"/>
              <a:gd name="T47" fmla="*/ 2147483647 h 918"/>
              <a:gd name="T48" fmla="*/ 2147483647 w 1745"/>
              <a:gd name="T49" fmla="*/ 2147483647 h 918"/>
              <a:gd name="T50" fmla="*/ 2147483647 w 1745"/>
              <a:gd name="T51" fmla="*/ 2147483647 h 918"/>
              <a:gd name="T52" fmla="*/ 2147483647 w 1745"/>
              <a:gd name="T53" fmla="*/ 2147483647 h 918"/>
              <a:gd name="T54" fmla="*/ 2147483647 w 1745"/>
              <a:gd name="T55" fmla="*/ 2147483647 h 918"/>
              <a:gd name="T56" fmla="*/ 2147483647 w 1745"/>
              <a:gd name="T57" fmla="*/ 2147483647 h 918"/>
              <a:gd name="T58" fmla="*/ 2147483647 w 1745"/>
              <a:gd name="T59" fmla="*/ 2147483647 h 918"/>
              <a:gd name="T60" fmla="*/ 2147483647 w 1745"/>
              <a:gd name="T61" fmla="*/ 2147483647 h 918"/>
              <a:gd name="T62" fmla="*/ 2147483647 w 1745"/>
              <a:gd name="T63" fmla="*/ 2147483647 h 918"/>
              <a:gd name="T64" fmla="*/ 0 w 1745"/>
              <a:gd name="T65" fmla="*/ 2147483647 h 918"/>
              <a:gd name="T66" fmla="*/ 2147483647 w 1745"/>
              <a:gd name="T67" fmla="*/ 2147483647 h 918"/>
              <a:gd name="T68" fmla="*/ 2147483647 w 1745"/>
              <a:gd name="T69" fmla="*/ 2147483647 h 918"/>
              <a:gd name="T70" fmla="*/ 2147483647 w 1745"/>
              <a:gd name="T71" fmla="*/ 2147483647 h 918"/>
              <a:gd name="T72" fmla="*/ 2147483647 w 1745"/>
              <a:gd name="T73" fmla="*/ 2147483647 h 918"/>
              <a:gd name="T74" fmla="*/ 2147483647 w 1745"/>
              <a:gd name="T75" fmla="*/ 2147483647 h 918"/>
              <a:gd name="T76" fmla="*/ 2147483647 w 1745"/>
              <a:gd name="T77" fmla="*/ 2147483647 h 918"/>
              <a:gd name="T78" fmla="*/ 2147483647 w 1745"/>
              <a:gd name="T79" fmla="*/ 2147483647 h 918"/>
              <a:gd name="T80" fmla="*/ 2147483647 w 1745"/>
              <a:gd name="T81" fmla="*/ 2147483647 h 918"/>
              <a:gd name="T82" fmla="*/ 2147483647 w 1745"/>
              <a:gd name="T83" fmla="*/ 2147483647 h 918"/>
              <a:gd name="T84" fmla="*/ 2147483647 w 1745"/>
              <a:gd name="T85" fmla="*/ 2147483647 h 918"/>
              <a:gd name="T86" fmla="*/ 2147483647 w 1745"/>
              <a:gd name="T87" fmla="*/ 2147483647 h 918"/>
              <a:gd name="T88" fmla="*/ 2147483647 w 1745"/>
              <a:gd name="T89" fmla="*/ 2147483647 h 918"/>
              <a:gd name="T90" fmla="*/ 2147483647 w 1745"/>
              <a:gd name="T91" fmla="*/ 2147483647 h 918"/>
              <a:gd name="T92" fmla="*/ 2147483647 w 1745"/>
              <a:gd name="T93" fmla="*/ 2147483647 h 918"/>
              <a:gd name="T94" fmla="*/ 2147483647 w 1745"/>
              <a:gd name="T95" fmla="*/ 2147483647 h 918"/>
              <a:gd name="T96" fmla="*/ 2147483647 w 1745"/>
              <a:gd name="T97" fmla="*/ 2147483647 h 918"/>
              <a:gd name="T98" fmla="*/ 2147483647 w 1745"/>
              <a:gd name="T99" fmla="*/ 2147483647 h 9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45"/>
              <a:gd name="T151" fmla="*/ 0 h 918"/>
              <a:gd name="T152" fmla="*/ 1745 w 1745"/>
              <a:gd name="T153" fmla="*/ 918 h 9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45" h="918">
                <a:moveTo>
                  <a:pt x="877" y="907"/>
                </a:moveTo>
                <a:lnTo>
                  <a:pt x="895" y="904"/>
                </a:lnTo>
                <a:lnTo>
                  <a:pt x="919" y="900"/>
                </a:lnTo>
                <a:lnTo>
                  <a:pt x="943" y="895"/>
                </a:lnTo>
                <a:lnTo>
                  <a:pt x="960" y="891"/>
                </a:lnTo>
                <a:lnTo>
                  <a:pt x="980" y="886"/>
                </a:lnTo>
                <a:lnTo>
                  <a:pt x="1000" y="880"/>
                </a:lnTo>
                <a:lnTo>
                  <a:pt x="1020" y="875"/>
                </a:lnTo>
                <a:lnTo>
                  <a:pt x="1038" y="869"/>
                </a:lnTo>
                <a:lnTo>
                  <a:pt x="1058" y="861"/>
                </a:lnTo>
                <a:lnTo>
                  <a:pt x="1083" y="852"/>
                </a:lnTo>
                <a:lnTo>
                  <a:pt x="1104" y="843"/>
                </a:lnTo>
                <a:lnTo>
                  <a:pt x="1124" y="834"/>
                </a:lnTo>
                <a:lnTo>
                  <a:pt x="1147" y="824"/>
                </a:lnTo>
                <a:lnTo>
                  <a:pt x="1169" y="813"/>
                </a:lnTo>
                <a:lnTo>
                  <a:pt x="1189" y="803"/>
                </a:lnTo>
                <a:lnTo>
                  <a:pt x="1207" y="791"/>
                </a:lnTo>
                <a:lnTo>
                  <a:pt x="1224" y="781"/>
                </a:lnTo>
                <a:lnTo>
                  <a:pt x="1241" y="769"/>
                </a:lnTo>
                <a:lnTo>
                  <a:pt x="1260" y="758"/>
                </a:lnTo>
                <a:lnTo>
                  <a:pt x="1281" y="744"/>
                </a:lnTo>
                <a:lnTo>
                  <a:pt x="1300" y="730"/>
                </a:lnTo>
                <a:lnTo>
                  <a:pt x="1318" y="716"/>
                </a:lnTo>
                <a:lnTo>
                  <a:pt x="1334" y="704"/>
                </a:lnTo>
                <a:lnTo>
                  <a:pt x="1362" y="682"/>
                </a:lnTo>
                <a:lnTo>
                  <a:pt x="1387" y="660"/>
                </a:lnTo>
                <a:lnTo>
                  <a:pt x="1412" y="635"/>
                </a:lnTo>
                <a:lnTo>
                  <a:pt x="1438" y="606"/>
                </a:lnTo>
                <a:lnTo>
                  <a:pt x="1456" y="585"/>
                </a:lnTo>
                <a:lnTo>
                  <a:pt x="1476" y="561"/>
                </a:lnTo>
                <a:lnTo>
                  <a:pt x="1498" y="535"/>
                </a:lnTo>
                <a:lnTo>
                  <a:pt x="1517" y="509"/>
                </a:lnTo>
                <a:lnTo>
                  <a:pt x="1535" y="481"/>
                </a:lnTo>
                <a:lnTo>
                  <a:pt x="1557" y="449"/>
                </a:lnTo>
                <a:lnTo>
                  <a:pt x="1745" y="559"/>
                </a:lnTo>
                <a:lnTo>
                  <a:pt x="1561" y="0"/>
                </a:lnTo>
                <a:lnTo>
                  <a:pt x="964" y="106"/>
                </a:lnTo>
                <a:lnTo>
                  <a:pt x="1165" y="220"/>
                </a:lnTo>
                <a:lnTo>
                  <a:pt x="1148" y="244"/>
                </a:lnTo>
                <a:lnTo>
                  <a:pt x="1130" y="265"/>
                </a:lnTo>
                <a:lnTo>
                  <a:pt x="1112" y="286"/>
                </a:lnTo>
                <a:lnTo>
                  <a:pt x="1094" y="306"/>
                </a:lnTo>
                <a:lnTo>
                  <a:pt x="1079" y="321"/>
                </a:lnTo>
                <a:lnTo>
                  <a:pt x="1063" y="338"/>
                </a:lnTo>
                <a:lnTo>
                  <a:pt x="1045" y="352"/>
                </a:lnTo>
                <a:lnTo>
                  <a:pt x="1025" y="367"/>
                </a:lnTo>
                <a:lnTo>
                  <a:pt x="1001" y="383"/>
                </a:lnTo>
                <a:lnTo>
                  <a:pt x="981" y="396"/>
                </a:lnTo>
                <a:lnTo>
                  <a:pt x="964" y="406"/>
                </a:lnTo>
                <a:lnTo>
                  <a:pt x="939" y="420"/>
                </a:lnTo>
                <a:lnTo>
                  <a:pt x="917" y="429"/>
                </a:lnTo>
                <a:lnTo>
                  <a:pt x="898" y="435"/>
                </a:lnTo>
                <a:lnTo>
                  <a:pt x="878" y="442"/>
                </a:lnTo>
                <a:lnTo>
                  <a:pt x="849" y="450"/>
                </a:lnTo>
                <a:lnTo>
                  <a:pt x="820" y="454"/>
                </a:lnTo>
                <a:lnTo>
                  <a:pt x="791" y="457"/>
                </a:lnTo>
                <a:lnTo>
                  <a:pt x="748" y="459"/>
                </a:lnTo>
                <a:lnTo>
                  <a:pt x="692" y="460"/>
                </a:lnTo>
                <a:lnTo>
                  <a:pt x="649" y="454"/>
                </a:lnTo>
                <a:lnTo>
                  <a:pt x="610" y="445"/>
                </a:lnTo>
                <a:lnTo>
                  <a:pt x="565" y="432"/>
                </a:lnTo>
                <a:lnTo>
                  <a:pt x="525" y="415"/>
                </a:lnTo>
                <a:lnTo>
                  <a:pt x="485" y="395"/>
                </a:lnTo>
                <a:lnTo>
                  <a:pt x="449" y="372"/>
                </a:lnTo>
                <a:lnTo>
                  <a:pt x="414" y="341"/>
                </a:lnTo>
                <a:lnTo>
                  <a:pt x="0" y="580"/>
                </a:lnTo>
                <a:lnTo>
                  <a:pt x="17" y="600"/>
                </a:lnTo>
                <a:lnTo>
                  <a:pt x="41" y="623"/>
                </a:lnTo>
                <a:lnTo>
                  <a:pt x="61" y="643"/>
                </a:lnTo>
                <a:lnTo>
                  <a:pt x="81" y="662"/>
                </a:lnTo>
                <a:lnTo>
                  <a:pt x="101" y="681"/>
                </a:lnTo>
                <a:lnTo>
                  <a:pt x="125" y="701"/>
                </a:lnTo>
                <a:lnTo>
                  <a:pt x="147" y="718"/>
                </a:lnTo>
                <a:lnTo>
                  <a:pt x="169" y="734"/>
                </a:lnTo>
                <a:lnTo>
                  <a:pt x="194" y="750"/>
                </a:lnTo>
                <a:lnTo>
                  <a:pt x="218" y="767"/>
                </a:lnTo>
                <a:lnTo>
                  <a:pt x="243" y="783"/>
                </a:lnTo>
                <a:lnTo>
                  <a:pt x="266" y="796"/>
                </a:lnTo>
                <a:lnTo>
                  <a:pt x="289" y="809"/>
                </a:lnTo>
                <a:lnTo>
                  <a:pt x="311" y="820"/>
                </a:lnTo>
                <a:lnTo>
                  <a:pt x="341" y="834"/>
                </a:lnTo>
                <a:lnTo>
                  <a:pt x="369" y="846"/>
                </a:lnTo>
                <a:lnTo>
                  <a:pt x="401" y="858"/>
                </a:lnTo>
                <a:lnTo>
                  <a:pt x="425" y="867"/>
                </a:lnTo>
                <a:lnTo>
                  <a:pt x="448" y="876"/>
                </a:lnTo>
                <a:lnTo>
                  <a:pt x="475" y="884"/>
                </a:lnTo>
                <a:lnTo>
                  <a:pt x="501" y="891"/>
                </a:lnTo>
                <a:lnTo>
                  <a:pt x="527" y="897"/>
                </a:lnTo>
                <a:lnTo>
                  <a:pt x="557" y="903"/>
                </a:lnTo>
                <a:lnTo>
                  <a:pt x="587" y="908"/>
                </a:lnTo>
                <a:lnTo>
                  <a:pt x="618" y="912"/>
                </a:lnTo>
                <a:lnTo>
                  <a:pt x="650" y="915"/>
                </a:lnTo>
                <a:lnTo>
                  <a:pt x="674" y="916"/>
                </a:lnTo>
                <a:lnTo>
                  <a:pt x="707" y="918"/>
                </a:lnTo>
                <a:lnTo>
                  <a:pt x="740" y="918"/>
                </a:lnTo>
                <a:lnTo>
                  <a:pt x="766" y="917"/>
                </a:lnTo>
                <a:lnTo>
                  <a:pt x="794" y="916"/>
                </a:lnTo>
                <a:lnTo>
                  <a:pt x="825" y="914"/>
                </a:lnTo>
                <a:lnTo>
                  <a:pt x="853" y="910"/>
                </a:lnTo>
                <a:lnTo>
                  <a:pt x="877" y="907"/>
                </a:lnTo>
                <a:close/>
              </a:path>
            </a:pathLst>
          </a:custGeom>
          <a:solidFill>
            <a:schemeClr val="bg2">
              <a:lumMod val="75000"/>
            </a:schemeClr>
          </a:solidFill>
          <a:ln w="12700">
            <a:solidFill>
              <a:schemeClr val="accent2"/>
            </a:solidFill>
            <a:round/>
            <a:headEnd/>
            <a:tailEnd/>
          </a:ln>
        </p:spPr>
        <p:txBody>
          <a:bodyPr/>
          <a:lstStyle/>
          <a:p>
            <a:pPr>
              <a:defRPr/>
            </a:pPr>
            <a:endParaRPr lang="en-US" dirty="0">
              <a:latin typeface="Arial" charset="0"/>
            </a:endParaRPr>
          </a:p>
        </p:txBody>
      </p:sp>
      <p:sp>
        <p:nvSpPr>
          <p:cNvPr id="9" name="Freeform 5"/>
          <p:cNvSpPr>
            <a:spLocks/>
          </p:cNvSpPr>
          <p:nvPr/>
        </p:nvSpPr>
        <p:spPr bwMode="auto">
          <a:xfrm>
            <a:off x="1847850" y="1376752"/>
            <a:ext cx="2355850" cy="4117975"/>
          </a:xfrm>
          <a:custGeom>
            <a:avLst/>
            <a:gdLst>
              <a:gd name="T0" fmla="*/ 2147483647 w 885"/>
              <a:gd name="T1" fmla="*/ 1291343662 h 1637"/>
              <a:gd name="T2" fmla="*/ 2147483647 w 885"/>
              <a:gd name="T3" fmla="*/ 2147483647 h 1637"/>
              <a:gd name="T4" fmla="*/ 2147483647 w 885"/>
              <a:gd name="T5" fmla="*/ 2147483647 h 1637"/>
              <a:gd name="T6" fmla="*/ 2147483647 w 885"/>
              <a:gd name="T7" fmla="*/ 2147483647 h 1637"/>
              <a:gd name="T8" fmla="*/ 2147483647 w 885"/>
              <a:gd name="T9" fmla="*/ 2147483647 h 1637"/>
              <a:gd name="T10" fmla="*/ 2147483647 w 885"/>
              <a:gd name="T11" fmla="*/ 2147483647 h 1637"/>
              <a:gd name="T12" fmla="*/ 2147483647 w 885"/>
              <a:gd name="T13" fmla="*/ 2147483647 h 1637"/>
              <a:gd name="T14" fmla="*/ 2147483647 w 885"/>
              <a:gd name="T15" fmla="*/ 2147483647 h 1637"/>
              <a:gd name="T16" fmla="*/ 2147483647 w 885"/>
              <a:gd name="T17" fmla="*/ 2147483647 h 1637"/>
              <a:gd name="T18" fmla="*/ 2147483647 w 885"/>
              <a:gd name="T19" fmla="*/ 2147483647 h 1637"/>
              <a:gd name="T20" fmla="*/ 2147483647 w 885"/>
              <a:gd name="T21" fmla="*/ 2147483647 h 1637"/>
              <a:gd name="T22" fmla="*/ 2147483647 w 885"/>
              <a:gd name="T23" fmla="*/ 2147483647 h 1637"/>
              <a:gd name="T24" fmla="*/ 2147483647 w 885"/>
              <a:gd name="T25" fmla="*/ 2147483647 h 1637"/>
              <a:gd name="T26" fmla="*/ 2147483647 w 885"/>
              <a:gd name="T27" fmla="*/ 2147483647 h 1637"/>
              <a:gd name="T28" fmla="*/ 2147483647 w 885"/>
              <a:gd name="T29" fmla="*/ 2147483647 h 1637"/>
              <a:gd name="T30" fmla="*/ 2147483647 w 885"/>
              <a:gd name="T31" fmla="*/ 2147483647 h 1637"/>
              <a:gd name="T32" fmla="*/ 2147483647 w 885"/>
              <a:gd name="T33" fmla="*/ 2147483647 h 1637"/>
              <a:gd name="T34" fmla="*/ 2147483647 w 885"/>
              <a:gd name="T35" fmla="*/ 2147483647 h 1637"/>
              <a:gd name="T36" fmla="*/ 2147483647 w 885"/>
              <a:gd name="T37" fmla="*/ 2147483647 h 1637"/>
              <a:gd name="T38" fmla="*/ 2147483647 w 885"/>
              <a:gd name="T39" fmla="*/ 2147483647 h 1637"/>
              <a:gd name="T40" fmla="*/ 2147483647 w 885"/>
              <a:gd name="T41" fmla="*/ 2147483647 h 1637"/>
              <a:gd name="T42" fmla="*/ 2147483647 w 885"/>
              <a:gd name="T43" fmla="*/ 2147483647 h 1637"/>
              <a:gd name="T44" fmla="*/ 2147483647 w 885"/>
              <a:gd name="T45" fmla="*/ 2147483647 h 1637"/>
              <a:gd name="T46" fmla="*/ 2147483647 w 885"/>
              <a:gd name="T47" fmla="*/ 2147483647 h 1637"/>
              <a:gd name="T48" fmla="*/ 2147483647 w 885"/>
              <a:gd name="T49" fmla="*/ 2147483647 h 1637"/>
              <a:gd name="T50" fmla="*/ 2147483647 w 885"/>
              <a:gd name="T51" fmla="*/ 2147483647 h 1637"/>
              <a:gd name="T52" fmla="*/ 2147483647 w 885"/>
              <a:gd name="T53" fmla="*/ 2147483647 h 1637"/>
              <a:gd name="T54" fmla="*/ 2147483647 w 885"/>
              <a:gd name="T55" fmla="*/ 2147483647 h 1637"/>
              <a:gd name="T56" fmla="*/ 2147483647 w 885"/>
              <a:gd name="T57" fmla="*/ 2147483647 h 1637"/>
              <a:gd name="T58" fmla="*/ 2147483647 w 885"/>
              <a:gd name="T59" fmla="*/ 2147483647 h 1637"/>
              <a:gd name="T60" fmla="*/ 2147483647 w 885"/>
              <a:gd name="T61" fmla="*/ 2147483647 h 1637"/>
              <a:gd name="T62" fmla="*/ 2147483647 w 885"/>
              <a:gd name="T63" fmla="*/ 2147483647 h 1637"/>
              <a:gd name="T64" fmla="*/ 2147483647 w 885"/>
              <a:gd name="T65" fmla="*/ 2147483647 h 1637"/>
              <a:gd name="T66" fmla="*/ 2147483647 w 885"/>
              <a:gd name="T67" fmla="*/ 2147483647 h 1637"/>
              <a:gd name="T68" fmla="*/ 2147483647 w 885"/>
              <a:gd name="T69" fmla="*/ 2147483647 h 1637"/>
              <a:gd name="T70" fmla="*/ 2147483647 w 885"/>
              <a:gd name="T71" fmla="*/ 2147483647 h 1637"/>
              <a:gd name="T72" fmla="*/ 2147483647 w 885"/>
              <a:gd name="T73" fmla="*/ 2147483647 h 1637"/>
              <a:gd name="T74" fmla="*/ 2147483647 w 885"/>
              <a:gd name="T75" fmla="*/ 2147483647 h 1637"/>
              <a:gd name="T76" fmla="*/ 2147483647 w 885"/>
              <a:gd name="T77" fmla="*/ 2147483647 h 1637"/>
              <a:gd name="T78" fmla="*/ 2147483647 w 885"/>
              <a:gd name="T79" fmla="*/ 2147483647 h 1637"/>
              <a:gd name="T80" fmla="*/ 2147483647 w 885"/>
              <a:gd name="T81" fmla="*/ 2147483647 h 1637"/>
              <a:gd name="T82" fmla="*/ 2147483647 w 885"/>
              <a:gd name="T83" fmla="*/ 2147483647 h 1637"/>
              <a:gd name="T84" fmla="*/ 2147483647 w 885"/>
              <a:gd name="T85" fmla="*/ 2147483647 h 1637"/>
              <a:gd name="T86" fmla="*/ 2147483647 w 885"/>
              <a:gd name="T87" fmla="*/ 2147483647 h 1637"/>
              <a:gd name="T88" fmla="*/ 2147483647 w 885"/>
              <a:gd name="T89" fmla="*/ 2147483647 h 1637"/>
              <a:gd name="T90" fmla="*/ 2147483647 w 885"/>
              <a:gd name="T91" fmla="*/ 2147483647 h 16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5"/>
              <a:gd name="T139" fmla="*/ 0 h 1637"/>
              <a:gd name="T140" fmla="*/ 885 w 885"/>
              <a:gd name="T141" fmla="*/ 1637 h 16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5" h="1637">
                <a:moveTo>
                  <a:pt x="885" y="0"/>
                </a:moveTo>
                <a:lnTo>
                  <a:pt x="866" y="3"/>
                </a:lnTo>
                <a:lnTo>
                  <a:pt x="847" y="6"/>
                </a:lnTo>
                <a:lnTo>
                  <a:pt x="821" y="12"/>
                </a:lnTo>
                <a:lnTo>
                  <a:pt x="802" y="16"/>
                </a:lnTo>
                <a:lnTo>
                  <a:pt x="782" y="22"/>
                </a:lnTo>
                <a:lnTo>
                  <a:pt x="763" y="28"/>
                </a:lnTo>
                <a:lnTo>
                  <a:pt x="743" y="33"/>
                </a:lnTo>
                <a:lnTo>
                  <a:pt x="724" y="39"/>
                </a:lnTo>
                <a:lnTo>
                  <a:pt x="704" y="47"/>
                </a:lnTo>
                <a:lnTo>
                  <a:pt x="680" y="56"/>
                </a:lnTo>
                <a:lnTo>
                  <a:pt x="660" y="65"/>
                </a:lnTo>
                <a:lnTo>
                  <a:pt x="639" y="74"/>
                </a:lnTo>
                <a:lnTo>
                  <a:pt x="617" y="84"/>
                </a:lnTo>
                <a:lnTo>
                  <a:pt x="595" y="95"/>
                </a:lnTo>
                <a:lnTo>
                  <a:pt x="575" y="105"/>
                </a:lnTo>
                <a:lnTo>
                  <a:pt x="556" y="117"/>
                </a:lnTo>
                <a:lnTo>
                  <a:pt x="539" y="127"/>
                </a:lnTo>
                <a:lnTo>
                  <a:pt x="522" y="139"/>
                </a:lnTo>
                <a:lnTo>
                  <a:pt x="503" y="150"/>
                </a:lnTo>
                <a:lnTo>
                  <a:pt x="482" y="164"/>
                </a:lnTo>
                <a:lnTo>
                  <a:pt x="463" y="179"/>
                </a:lnTo>
                <a:lnTo>
                  <a:pt x="445" y="193"/>
                </a:lnTo>
                <a:lnTo>
                  <a:pt x="428" y="205"/>
                </a:lnTo>
                <a:lnTo>
                  <a:pt x="400" y="228"/>
                </a:lnTo>
                <a:lnTo>
                  <a:pt x="372" y="255"/>
                </a:lnTo>
                <a:lnTo>
                  <a:pt x="350" y="275"/>
                </a:lnTo>
                <a:lnTo>
                  <a:pt x="324" y="304"/>
                </a:lnTo>
                <a:lnTo>
                  <a:pt x="306" y="325"/>
                </a:lnTo>
                <a:lnTo>
                  <a:pt x="286" y="349"/>
                </a:lnTo>
                <a:lnTo>
                  <a:pt x="264" y="376"/>
                </a:lnTo>
                <a:lnTo>
                  <a:pt x="246" y="401"/>
                </a:lnTo>
                <a:lnTo>
                  <a:pt x="228" y="430"/>
                </a:lnTo>
                <a:lnTo>
                  <a:pt x="210" y="458"/>
                </a:lnTo>
                <a:lnTo>
                  <a:pt x="192" y="488"/>
                </a:lnTo>
                <a:lnTo>
                  <a:pt x="177" y="514"/>
                </a:lnTo>
                <a:lnTo>
                  <a:pt x="163" y="546"/>
                </a:lnTo>
                <a:lnTo>
                  <a:pt x="149" y="577"/>
                </a:lnTo>
                <a:lnTo>
                  <a:pt x="137" y="609"/>
                </a:lnTo>
                <a:lnTo>
                  <a:pt x="125" y="644"/>
                </a:lnTo>
                <a:lnTo>
                  <a:pt x="110" y="687"/>
                </a:lnTo>
                <a:lnTo>
                  <a:pt x="100" y="727"/>
                </a:lnTo>
                <a:lnTo>
                  <a:pt x="90" y="768"/>
                </a:lnTo>
                <a:lnTo>
                  <a:pt x="85" y="808"/>
                </a:lnTo>
                <a:lnTo>
                  <a:pt x="78" y="855"/>
                </a:lnTo>
                <a:lnTo>
                  <a:pt x="73" y="913"/>
                </a:lnTo>
                <a:lnTo>
                  <a:pt x="72" y="959"/>
                </a:lnTo>
                <a:lnTo>
                  <a:pt x="73" y="1004"/>
                </a:lnTo>
                <a:lnTo>
                  <a:pt x="77" y="1047"/>
                </a:lnTo>
                <a:lnTo>
                  <a:pt x="82" y="1087"/>
                </a:lnTo>
                <a:lnTo>
                  <a:pt x="87" y="1129"/>
                </a:lnTo>
                <a:lnTo>
                  <a:pt x="96" y="1172"/>
                </a:lnTo>
                <a:lnTo>
                  <a:pt x="108" y="1218"/>
                </a:lnTo>
                <a:lnTo>
                  <a:pt x="123" y="1265"/>
                </a:lnTo>
                <a:lnTo>
                  <a:pt x="138" y="1309"/>
                </a:lnTo>
                <a:lnTo>
                  <a:pt x="155" y="1352"/>
                </a:lnTo>
                <a:lnTo>
                  <a:pt x="175" y="1394"/>
                </a:lnTo>
                <a:lnTo>
                  <a:pt x="199" y="1434"/>
                </a:lnTo>
                <a:lnTo>
                  <a:pt x="0" y="1547"/>
                </a:lnTo>
                <a:lnTo>
                  <a:pt x="607" y="1637"/>
                </a:lnTo>
                <a:lnTo>
                  <a:pt x="830" y="1079"/>
                </a:lnTo>
                <a:lnTo>
                  <a:pt x="597" y="1204"/>
                </a:lnTo>
                <a:lnTo>
                  <a:pt x="574" y="1168"/>
                </a:lnTo>
                <a:lnTo>
                  <a:pt x="560" y="1136"/>
                </a:lnTo>
                <a:lnTo>
                  <a:pt x="547" y="1103"/>
                </a:lnTo>
                <a:lnTo>
                  <a:pt x="538" y="1070"/>
                </a:lnTo>
                <a:lnTo>
                  <a:pt x="532" y="1038"/>
                </a:lnTo>
                <a:lnTo>
                  <a:pt x="530" y="1007"/>
                </a:lnTo>
                <a:lnTo>
                  <a:pt x="527" y="976"/>
                </a:lnTo>
                <a:lnTo>
                  <a:pt x="527" y="945"/>
                </a:lnTo>
                <a:lnTo>
                  <a:pt x="529" y="908"/>
                </a:lnTo>
                <a:lnTo>
                  <a:pt x="533" y="872"/>
                </a:lnTo>
                <a:lnTo>
                  <a:pt x="541" y="832"/>
                </a:lnTo>
                <a:lnTo>
                  <a:pt x="550" y="800"/>
                </a:lnTo>
                <a:lnTo>
                  <a:pt x="564" y="764"/>
                </a:lnTo>
                <a:lnTo>
                  <a:pt x="576" y="733"/>
                </a:lnTo>
                <a:lnTo>
                  <a:pt x="593" y="703"/>
                </a:lnTo>
                <a:lnTo>
                  <a:pt x="607" y="680"/>
                </a:lnTo>
                <a:lnTo>
                  <a:pt x="621" y="661"/>
                </a:lnTo>
                <a:lnTo>
                  <a:pt x="635" y="642"/>
                </a:lnTo>
                <a:lnTo>
                  <a:pt x="651" y="623"/>
                </a:lnTo>
                <a:lnTo>
                  <a:pt x="668" y="603"/>
                </a:lnTo>
                <a:lnTo>
                  <a:pt x="683" y="589"/>
                </a:lnTo>
                <a:lnTo>
                  <a:pt x="700" y="571"/>
                </a:lnTo>
                <a:lnTo>
                  <a:pt x="717" y="557"/>
                </a:lnTo>
                <a:lnTo>
                  <a:pt x="737" y="542"/>
                </a:lnTo>
                <a:lnTo>
                  <a:pt x="761" y="526"/>
                </a:lnTo>
                <a:lnTo>
                  <a:pt x="781" y="513"/>
                </a:lnTo>
                <a:lnTo>
                  <a:pt x="798" y="503"/>
                </a:lnTo>
                <a:lnTo>
                  <a:pt x="823" y="489"/>
                </a:lnTo>
                <a:lnTo>
                  <a:pt x="847" y="479"/>
                </a:lnTo>
                <a:lnTo>
                  <a:pt x="885" y="468"/>
                </a:lnTo>
                <a:lnTo>
                  <a:pt x="885" y="0"/>
                </a:lnTo>
                <a:close/>
              </a:path>
            </a:pathLst>
          </a:custGeom>
          <a:solidFill>
            <a:schemeClr val="bg2">
              <a:lumMod val="90000"/>
            </a:schemeClr>
          </a:solidFill>
          <a:ln w="12700">
            <a:solidFill>
              <a:schemeClr val="accent2"/>
            </a:solidFill>
            <a:round/>
            <a:headEnd/>
            <a:tailEnd/>
          </a:ln>
        </p:spPr>
        <p:txBody>
          <a:bodyPr/>
          <a:lstStyle/>
          <a:p>
            <a:pPr>
              <a:defRPr/>
            </a:pPr>
            <a:endParaRPr lang="en-US" dirty="0">
              <a:latin typeface="Arial" charset="0"/>
            </a:endParaRPr>
          </a:p>
        </p:txBody>
      </p:sp>
      <p:sp>
        <p:nvSpPr>
          <p:cNvPr id="10" name="Freeform 6"/>
          <p:cNvSpPr>
            <a:spLocks/>
          </p:cNvSpPr>
          <p:nvPr/>
        </p:nvSpPr>
        <p:spPr bwMode="auto">
          <a:xfrm>
            <a:off x="3667125" y="816364"/>
            <a:ext cx="3502025" cy="3730625"/>
          </a:xfrm>
          <a:custGeom>
            <a:avLst/>
            <a:gdLst>
              <a:gd name="T0" fmla="*/ 2147483647 w 1315"/>
              <a:gd name="T1" fmla="*/ 2147483647 h 1482"/>
              <a:gd name="T2" fmla="*/ 2147483647 w 1315"/>
              <a:gd name="T3" fmla="*/ 2147483647 h 1482"/>
              <a:gd name="T4" fmla="*/ 2147483647 w 1315"/>
              <a:gd name="T5" fmla="*/ 2147483647 h 1482"/>
              <a:gd name="T6" fmla="*/ 2147483647 w 1315"/>
              <a:gd name="T7" fmla="*/ 2147483647 h 1482"/>
              <a:gd name="T8" fmla="*/ 2147483647 w 1315"/>
              <a:gd name="T9" fmla="*/ 2147483647 h 1482"/>
              <a:gd name="T10" fmla="*/ 2147483647 w 1315"/>
              <a:gd name="T11" fmla="*/ 2147483647 h 1482"/>
              <a:gd name="T12" fmla="*/ 2147483647 w 1315"/>
              <a:gd name="T13" fmla="*/ 2147483647 h 1482"/>
              <a:gd name="T14" fmla="*/ 2147483647 w 1315"/>
              <a:gd name="T15" fmla="*/ 2147483647 h 1482"/>
              <a:gd name="T16" fmla="*/ 2147483647 w 1315"/>
              <a:gd name="T17" fmla="*/ 2147483647 h 1482"/>
              <a:gd name="T18" fmla="*/ 2147483647 w 1315"/>
              <a:gd name="T19" fmla="*/ 2147483647 h 1482"/>
              <a:gd name="T20" fmla="*/ 2147483647 w 1315"/>
              <a:gd name="T21" fmla="*/ 2147483647 h 1482"/>
              <a:gd name="T22" fmla="*/ 2147483647 w 1315"/>
              <a:gd name="T23" fmla="*/ 2147483647 h 1482"/>
              <a:gd name="T24" fmla="*/ 2147483647 w 1315"/>
              <a:gd name="T25" fmla="*/ 2147483647 h 1482"/>
              <a:gd name="T26" fmla="*/ 2147483647 w 1315"/>
              <a:gd name="T27" fmla="*/ 2147483647 h 1482"/>
              <a:gd name="T28" fmla="*/ 2147483647 w 1315"/>
              <a:gd name="T29" fmla="*/ 2147483647 h 1482"/>
              <a:gd name="T30" fmla="*/ 2147483647 w 1315"/>
              <a:gd name="T31" fmla="*/ 2147483647 h 1482"/>
              <a:gd name="T32" fmla="*/ 2147483647 w 1315"/>
              <a:gd name="T33" fmla="*/ 2147483647 h 1482"/>
              <a:gd name="T34" fmla="*/ 2147483647 w 1315"/>
              <a:gd name="T35" fmla="*/ 2147483647 h 1482"/>
              <a:gd name="T36" fmla="*/ 2147483647 w 1315"/>
              <a:gd name="T37" fmla="*/ 2147483647 h 1482"/>
              <a:gd name="T38" fmla="*/ 2147483647 w 1315"/>
              <a:gd name="T39" fmla="*/ 2147483647 h 1482"/>
              <a:gd name="T40" fmla="*/ 2147483647 w 1315"/>
              <a:gd name="T41" fmla="*/ 2147483647 h 1482"/>
              <a:gd name="T42" fmla="*/ 2147483647 w 1315"/>
              <a:gd name="T43" fmla="*/ 2147483647 h 1482"/>
              <a:gd name="T44" fmla="*/ 2147483647 w 1315"/>
              <a:gd name="T45" fmla="*/ 2147483647 h 1482"/>
              <a:gd name="T46" fmla="*/ 2147483647 w 1315"/>
              <a:gd name="T47" fmla="*/ 2147483647 h 1482"/>
              <a:gd name="T48" fmla="*/ 2147483647 w 1315"/>
              <a:gd name="T49" fmla="*/ 2147483647 h 1482"/>
              <a:gd name="T50" fmla="*/ 2147483647 w 1315"/>
              <a:gd name="T51" fmla="*/ 2147483647 h 1482"/>
              <a:gd name="T52" fmla="*/ 2147483647 w 1315"/>
              <a:gd name="T53" fmla="*/ 2147483647 h 1482"/>
              <a:gd name="T54" fmla="*/ 2147483647 w 1315"/>
              <a:gd name="T55" fmla="*/ 2147483647 h 1482"/>
              <a:gd name="T56" fmla="*/ 2147483647 w 1315"/>
              <a:gd name="T57" fmla="*/ 2147483647 h 1482"/>
              <a:gd name="T58" fmla="*/ 2147483647 w 1315"/>
              <a:gd name="T59" fmla="*/ 2147483647 h 1482"/>
              <a:gd name="T60" fmla="*/ 2147483647 w 1315"/>
              <a:gd name="T61" fmla="*/ 2147483647 h 1482"/>
              <a:gd name="T62" fmla="*/ 2147483647 w 1315"/>
              <a:gd name="T63" fmla="*/ 2147483647 h 1482"/>
              <a:gd name="T64" fmla="*/ 2147483647 w 1315"/>
              <a:gd name="T65" fmla="*/ 2147483647 h 1482"/>
              <a:gd name="T66" fmla="*/ 2147483647 w 1315"/>
              <a:gd name="T67" fmla="*/ 2147483647 h 1482"/>
              <a:gd name="T68" fmla="*/ 2147483647 w 1315"/>
              <a:gd name="T69" fmla="*/ 2147483647 h 1482"/>
              <a:gd name="T70" fmla="*/ 2147483647 w 1315"/>
              <a:gd name="T71" fmla="*/ 2147483647 h 1482"/>
              <a:gd name="T72" fmla="*/ 2147483647 w 1315"/>
              <a:gd name="T73" fmla="*/ 2147483647 h 1482"/>
              <a:gd name="T74" fmla="*/ 2147483647 w 1315"/>
              <a:gd name="T75" fmla="*/ 2147483647 h 1482"/>
              <a:gd name="T76" fmla="*/ 2147483647 w 1315"/>
              <a:gd name="T77" fmla="*/ 2147483647 h 1482"/>
              <a:gd name="T78" fmla="*/ 2147483647 w 1315"/>
              <a:gd name="T79" fmla="*/ 2147483647 h 1482"/>
              <a:gd name="T80" fmla="*/ 2147483647 w 1315"/>
              <a:gd name="T81" fmla="*/ 2147483647 h 1482"/>
              <a:gd name="T82" fmla="*/ 2147483647 w 1315"/>
              <a:gd name="T83" fmla="*/ 2147483647 h 1482"/>
              <a:gd name="T84" fmla="*/ 2147483647 w 1315"/>
              <a:gd name="T85" fmla="*/ 2147483647 h 1482"/>
              <a:gd name="T86" fmla="*/ 2147483647 w 1315"/>
              <a:gd name="T87" fmla="*/ 2147483647 h 1482"/>
              <a:gd name="T88" fmla="*/ 2147483647 w 1315"/>
              <a:gd name="T89" fmla="*/ 0 h 1482"/>
              <a:gd name="T90" fmla="*/ 2147483647 w 1315"/>
              <a:gd name="T91" fmla="*/ 2147483647 h 1482"/>
              <a:gd name="T92" fmla="*/ 2147483647 w 1315"/>
              <a:gd name="T93" fmla="*/ 2147483647 h 1482"/>
              <a:gd name="T94" fmla="*/ 2147483647 w 1315"/>
              <a:gd name="T95" fmla="*/ 2147483647 h 1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15"/>
              <a:gd name="T145" fmla="*/ 0 h 1482"/>
              <a:gd name="T146" fmla="*/ 1315 w 1315"/>
              <a:gd name="T147" fmla="*/ 1482 h 1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15" h="1482">
                <a:moveTo>
                  <a:pt x="501" y="217"/>
                </a:moveTo>
                <a:lnTo>
                  <a:pt x="519" y="220"/>
                </a:lnTo>
                <a:lnTo>
                  <a:pt x="543" y="224"/>
                </a:lnTo>
                <a:lnTo>
                  <a:pt x="567" y="230"/>
                </a:lnTo>
                <a:lnTo>
                  <a:pt x="584" y="234"/>
                </a:lnTo>
                <a:lnTo>
                  <a:pt x="604" y="239"/>
                </a:lnTo>
                <a:lnTo>
                  <a:pt x="623" y="245"/>
                </a:lnTo>
                <a:lnTo>
                  <a:pt x="643" y="251"/>
                </a:lnTo>
                <a:lnTo>
                  <a:pt x="661" y="256"/>
                </a:lnTo>
                <a:lnTo>
                  <a:pt x="682" y="264"/>
                </a:lnTo>
                <a:lnTo>
                  <a:pt x="706" y="274"/>
                </a:lnTo>
                <a:lnTo>
                  <a:pt x="727" y="282"/>
                </a:lnTo>
                <a:lnTo>
                  <a:pt x="747" y="291"/>
                </a:lnTo>
                <a:lnTo>
                  <a:pt x="770" y="301"/>
                </a:lnTo>
                <a:lnTo>
                  <a:pt x="792" y="312"/>
                </a:lnTo>
                <a:lnTo>
                  <a:pt x="812" y="322"/>
                </a:lnTo>
                <a:lnTo>
                  <a:pt x="831" y="334"/>
                </a:lnTo>
                <a:lnTo>
                  <a:pt x="848" y="344"/>
                </a:lnTo>
                <a:lnTo>
                  <a:pt x="865" y="356"/>
                </a:lnTo>
                <a:lnTo>
                  <a:pt x="884" y="367"/>
                </a:lnTo>
                <a:lnTo>
                  <a:pt x="905" y="381"/>
                </a:lnTo>
                <a:lnTo>
                  <a:pt x="924" y="395"/>
                </a:lnTo>
                <a:lnTo>
                  <a:pt x="942" y="409"/>
                </a:lnTo>
                <a:lnTo>
                  <a:pt x="959" y="422"/>
                </a:lnTo>
                <a:lnTo>
                  <a:pt x="986" y="445"/>
                </a:lnTo>
                <a:lnTo>
                  <a:pt x="1014" y="471"/>
                </a:lnTo>
                <a:lnTo>
                  <a:pt x="1036" y="491"/>
                </a:lnTo>
                <a:lnTo>
                  <a:pt x="1062" y="520"/>
                </a:lnTo>
                <a:lnTo>
                  <a:pt x="1080" y="541"/>
                </a:lnTo>
                <a:lnTo>
                  <a:pt x="1100" y="565"/>
                </a:lnTo>
                <a:lnTo>
                  <a:pt x="1122" y="592"/>
                </a:lnTo>
                <a:lnTo>
                  <a:pt x="1140" y="618"/>
                </a:lnTo>
                <a:lnTo>
                  <a:pt x="1158" y="647"/>
                </a:lnTo>
                <a:lnTo>
                  <a:pt x="1177" y="675"/>
                </a:lnTo>
                <a:lnTo>
                  <a:pt x="1193" y="705"/>
                </a:lnTo>
                <a:lnTo>
                  <a:pt x="1209" y="731"/>
                </a:lnTo>
                <a:lnTo>
                  <a:pt x="1224" y="763"/>
                </a:lnTo>
                <a:lnTo>
                  <a:pt x="1238" y="794"/>
                </a:lnTo>
                <a:lnTo>
                  <a:pt x="1250" y="826"/>
                </a:lnTo>
                <a:lnTo>
                  <a:pt x="1262" y="861"/>
                </a:lnTo>
                <a:lnTo>
                  <a:pt x="1277" y="904"/>
                </a:lnTo>
                <a:lnTo>
                  <a:pt x="1287" y="944"/>
                </a:lnTo>
                <a:lnTo>
                  <a:pt x="1297" y="985"/>
                </a:lnTo>
                <a:lnTo>
                  <a:pt x="1302" y="1025"/>
                </a:lnTo>
                <a:lnTo>
                  <a:pt x="1309" y="1072"/>
                </a:lnTo>
                <a:lnTo>
                  <a:pt x="1314" y="1130"/>
                </a:lnTo>
                <a:lnTo>
                  <a:pt x="1315" y="1175"/>
                </a:lnTo>
                <a:lnTo>
                  <a:pt x="1314" y="1220"/>
                </a:lnTo>
                <a:lnTo>
                  <a:pt x="1310" y="1263"/>
                </a:lnTo>
                <a:lnTo>
                  <a:pt x="1305" y="1303"/>
                </a:lnTo>
                <a:lnTo>
                  <a:pt x="1300" y="1345"/>
                </a:lnTo>
                <a:lnTo>
                  <a:pt x="1291" y="1388"/>
                </a:lnTo>
                <a:lnTo>
                  <a:pt x="1279" y="1434"/>
                </a:lnTo>
                <a:lnTo>
                  <a:pt x="1264" y="1482"/>
                </a:lnTo>
                <a:lnTo>
                  <a:pt x="1178" y="1214"/>
                </a:lnTo>
                <a:lnTo>
                  <a:pt x="850" y="1270"/>
                </a:lnTo>
                <a:lnTo>
                  <a:pt x="857" y="1223"/>
                </a:lnTo>
                <a:lnTo>
                  <a:pt x="860" y="1193"/>
                </a:lnTo>
                <a:lnTo>
                  <a:pt x="860" y="1161"/>
                </a:lnTo>
                <a:lnTo>
                  <a:pt x="858" y="1124"/>
                </a:lnTo>
                <a:lnTo>
                  <a:pt x="853" y="1089"/>
                </a:lnTo>
                <a:lnTo>
                  <a:pt x="846" y="1049"/>
                </a:lnTo>
                <a:lnTo>
                  <a:pt x="837" y="1017"/>
                </a:lnTo>
                <a:lnTo>
                  <a:pt x="823" y="981"/>
                </a:lnTo>
                <a:lnTo>
                  <a:pt x="810" y="950"/>
                </a:lnTo>
                <a:lnTo>
                  <a:pt x="794" y="920"/>
                </a:lnTo>
                <a:lnTo>
                  <a:pt x="780" y="897"/>
                </a:lnTo>
                <a:lnTo>
                  <a:pt x="766" y="878"/>
                </a:lnTo>
                <a:lnTo>
                  <a:pt x="752" y="859"/>
                </a:lnTo>
                <a:lnTo>
                  <a:pt x="736" y="840"/>
                </a:lnTo>
                <a:lnTo>
                  <a:pt x="718" y="820"/>
                </a:lnTo>
                <a:lnTo>
                  <a:pt x="703" y="806"/>
                </a:lnTo>
                <a:lnTo>
                  <a:pt x="686" y="789"/>
                </a:lnTo>
                <a:lnTo>
                  <a:pt x="669" y="774"/>
                </a:lnTo>
                <a:lnTo>
                  <a:pt x="649" y="759"/>
                </a:lnTo>
                <a:lnTo>
                  <a:pt x="625" y="744"/>
                </a:lnTo>
                <a:lnTo>
                  <a:pt x="605" y="730"/>
                </a:lnTo>
                <a:lnTo>
                  <a:pt x="588" y="721"/>
                </a:lnTo>
                <a:lnTo>
                  <a:pt x="563" y="706"/>
                </a:lnTo>
                <a:lnTo>
                  <a:pt x="541" y="698"/>
                </a:lnTo>
                <a:lnTo>
                  <a:pt x="522" y="691"/>
                </a:lnTo>
                <a:lnTo>
                  <a:pt x="502" y="684"/>
                </a:lnTo>
                <a:lnTo>
                  <a:pt x="472" y="677"/>
                </a:lnTo>
                <a:lnTo>
                  <a:pt x="444" y="672"/>
                </a:lnTo>
                <a:lnTo>
                  <a:pt x="415" y="669"/>
                </a:lnTo>
                <a:lnTo>
                  <a:pt x="386" y="667"/>
                </a:lnTo>
                <a:lnTo>
                  <a:pt x="370" y="666"/>
                </a:lnTo>
                <a:lnTo>
                  <a:pt x="370" y="907"/>
                </a:lnTo>
                <a:lnTo>
                  <a:pt x="0" y="460"/>
                </a:lnTo>
                <a:lnTo>
                  <a:pt x="369" y="0"/>
                </a:lnTo>
                <a:lnTo>
                  <a:pt x="369" y="207"/>
                </a:lnTo>
                <a:lnTo>
                  <a:pt x="389" y="208"/>
                </a:lnTo>
                <a:lnTo>
                  <a:pt x="418" y="209"/>
                </a:lnTo>
                <a:lnTo>
                  <a:pt x="448" y="211"/>
                </a:lnTo>
                <a:lnTo>
                  <a:pt x="477" y="214"/>
                </a:lnTo>
                <a:lnTo>
                  <a:pt x="501" y="217"/>
                </a:lnTo>
                <a:close/>
              </a:path>
            </a:pathLst>
          </a:custGeom>
          <a:solidFill>
            <a:schemeClr val="bg2">
              <a:lumMod val="50000"/>
            </a:schemeClr>
          </a:solidFill>
          <a:ln w="12700">
            <a:solidFill>
              <a:schemeClr val="accent2"/>
            </a:solidFill>
            <a:round/>
            <a:headEnd/>
            <a:tailEnd/>
          </a:ln>
        </p:spPr>
        <p:txBody>
          <a:bodyPr/>
          <a:lstStyle/>
          <a:p>
            <a:pPr>
              <a:defRPr/>
            </a:pPr>
            <a:endParaRPr lang="en-US" dirty="0">
              <a:latin typeface="Arial" charset="0"/>
            </a:endParaRPr>
          </a:p>
        </p:txBody>
      </p:sp>
      <p:sp>
        <p:nvSpPr>
          <p:cNvPr id="11" name="AutoShape 7"/>
          <p:cNvSpPr>
            <a:spLocks noChangeArrowheads="1"/>
          </p:cNvSpPr>
          <p:nvPr/>
        </p:nvSpPr>
        <p:spPr bwMode="auto">
          <a:xfrm rot="21581255">
            <a:off x="4572000" y="1552964"/>
            <a:ext cx="2286000" cy="919163"/>
          </a:xfrm>
          <a:prstGeom prst="roundRect">
            <a:avLst>
              <a:gd name="adj" fmla="val 16667"/>
            </a:avLst>
          </a:prstGeom>
          <a:noFill/>
          <a:ln w="12700" cap="sq">
            <a:noFill/>
            <a:round/>
            <a:headEnd type="none" w="sm" len="sm"/>
            <a:tailEnd type="none" w="sm" len="sm"/>
          </a:ln>
        </p:spPr>
        <p:txBody>
          <a:bodyPr wrap="none" anchor="ctr"/>
          <a:lstStyle/>
          <a:p>
            <a:r>
              <a:rPr lang="en-US" sz="2400" b="1" dirty="0"/>
              <a:t>Data </a:t>
            </a:r>
          </a:p>
          <a:p>
            <a:r>
              <a:rPr lang="en-US" sz="2400" b="1" dirty="0"/>
              <a:t>developers</a:t>
            </a:r>
          </a:p>
        </p:txBody>
      </p:sp>
      <p:sp>
        <p:nvSpPr>
          <p:cNvPr id="12" name="AutoShape 8"/>
          <p:cNvSpPr>
            <a:spLocks noChangeArrowheads="1"/>
          </p:cNvSpPr>
          <p:nvPr/>
        </p:nvSpPr>
        <p:spPr bwMode="auto">
          <a:xfrm>
            <a:off x="2068513" y="2857889"/>
            <a:ext cx="1406525" cy="920750"/>
          </a:xfrm>
          <a:prstGeom prst="roundRect">
            <a:avLst>
              <a:gd name="adj" fmla="val 16667"/>
            </a:avLst>
          </a:prstGeom>
          <a:noFill/>
          <a:ln w="12700" cap="sq">
            <a:noFill/>
            <a:round/>
            <a:headEnd type="none" w="sm" len="sm"/>
            <a:tailEnd type="none" w="sm" len="sm"/>
          </a:ln>
        </p:spPr>
        <p:txBody>
          <a:bodyPr wrap="none" anchor="ctr"/>
          <a:lstStyle/>
          <a:p>
            <a:pPr algn="ctr"/>
            <a:r>
              <a:rPr lang="en-US" sz="2400" b="1" dirty="0"/>
              <a:t>Data</a:t>
            </a:r>
          </a:p>
          <a:p>
            <a:pPr algn="ctr"/>
            <a:r>
              <a:rPr lang="en-US" sz="2400" b="1" dirty="0"/>
              <a:t>users</a:t>
            </a:r>
          </a:p>
        </p:txBody>
      </p:sp>
      <p:sp>
        <p:nvSpPr>
          <p:cNvPr id="13" name="AutoShape 9"/>
          <p:cNvSpPr>
            <a:spLocks noChangeArrowheads="1"/>
          </p:cNvSpPr>
          <p:nvPr/>
        </p:nvSpPr>
        <p:spPr bwMode="auto">
          <a:xfrm>
            <a:off x="4130675" y="5010539"/>
            <a:ext cx="1406525" cy="920750"/>
          </a:xfrm>
          <a:prstGeom prst="roundRect">
            <a:avLst>
              <a:gd name="adj" fmla="val 16667"/>
            </a:avLst>
          </a:prstGeom>
          <a:noFill/>
          <a:ln w="12700" cap="sq">
            <a:noFill/>
            <a:round/>
            <a:headEnd type="none" w="sm" len="sm"/>
            <a:tailEnd type="none" w="sm" len="sm"/>
          </a:ln>
        </p:spPr>
        <p:txBody>
          <a:bodyPr wrap="none" anchor="ctr"/>
          <a:lstStyle/>
          <a:p>
            <a:pPr algn="ctr"/>
            <a:r>
              <a:rPr lang="en-US" sz="2400" b="1"/>
              <a:t>Organizations</a:t>
            </a:r>
          </a:p>
        </p:txBody>
      </p:sp>
      <p:sp>
        <p:nvSpPr>
          <p:cNvPr id="14" name="Rectangle 10"/>
          <p:cNvSpPr>
            <a:spLocks noChangeArrowheads="1"/>
          </p:cNvSpPr>
          <p:nvPr/>
        </p:nvSpPr>
        <p:spPr bwMode="auto">
          <a:xfrm>
            <a:off x="3894138" y="3272227"/>
            <a:ext cx="1643063" cy="954088"/>
          </a:xfrm>
          <a:prstGeom prst="rect">
            <a:avLst/>
          </a:prstGeom>
          <a:noFill/>
          <a:ln w="12700" cap="sq">
            <a:noFill/>
            <a:miter lim="800000"/>
            <a:headEnd type="none" w="sm" len="sm"/>
            <a:tailEnd type="none" w="sm" len="sm"/>
          </a:ln>
        </p:spPr>
        <p:txBody>
          <a:bodyPr wrap="none">
            <a:spAutoFit/>
          </a:bodyPr>
          <a:lstStyle/>
          <a:p>
            <a:pPr algn="ctr"/>
            <a:r>
              <a:rPr lang="en-US" sz="2800" b="1" dirty="0">
                <a:latin typeface="Calibri" pitchFamily="34" charset="0"/>
              </a:rPr>
              <a:t>Metadata</a:t>
            </a:r>
          </a:p>
          <a:p>
            <a:pPr algn="ctr"/>
            <a:r>
              <a:rPr lang="en-US" sz="2800" b="1" dirty="0">
                <a:latin typeface="Calibri" pitchFamily="34" charset="0"/>
              </a:rPr>
              <a:t>helps…</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75441" y="1597737"/>
            <a:ext cx="7993117" cy="4737551"/>
          </a:xfrm>
        </p:spPr>
        <p:txBody>
          <a:bodyPr>
            <a:noAutofit/>
          </a:bodyPr>
          <a:lstStyle/>
          <a:p>
            <a:pPr>
              <a:spcAft>
                <a:spcPct val="20000"/>
              </a:spcAft>
              <a:buNone/>
            </a:pPr>
            <a:r>
              <a:rPr lang="en-US" dirty="0" smtClean="0">
                <a:ea typeface="ＭＳ Ｐゴシック" pitchFamily="34" charset="-128"/>
              </a:rPr>
              <a:t>Metadata allows data developers to:</a:t>
            </a:r>
          </a:p>
          <a:p>
            <a:pPr lvl="1">
              <a:spcAft>
                <a:spcPct val="20000"/>
              </a:spcAft>
              <a:buClr>
                <a:schemeClr val="accent1">
                  <a:lumMod val="75000"/>
                </a:schemeClr>
              </a:buClr>
              <a:buSzPct val="90000"/>
              <a:buFont typeface="Arial" panose="020B0604020202020204" pitchFamily="34" charset="0"/>
              <a:buChar char="•"/>
            </a:pPr>
            <a:r>
              <a:rPr lang="en-US" sz="2400" dirty="0" smtClean="0">
                <a:ea typeface="ＭＳ Ｐゴシック" pitchFamily="34" charset="-128"/>
              </a:rPr>
              <a:t>Avoid data duplication </a:t>
            </a:r>
          </a:p>
          <a:p>
            <a:pPr lvl="1">
              <a:spcAft>
                <a:spcPct val="20000"/>
              </a:spcAft>
              <a:buClr>
                <a:schemeClr val="accent1">
                  <a:lumMod val="75000"/>
                </a:schemeClr>
              </a:buClr>
              <a:buSzPct val="90000"/>
              <a:buFont typeface="Arial" panose="020B0604020202020204" pitchFamily="34" charset="0"/>
              <a:buChar char="•"/>
            </a:pPr>
            <a:r>
              <a:rPr lang="en-US" sz="2400" dirty="0" smtClean="0">
                <a:ea typeface="ＭＳ Ｐゴシック" pitchFamily="34" charset="-128"/>
              </a:rPr>
              <a:t>Share reliable information</a:t>
            </a:r>
          </a:p>
          <a:p>
            <a:pPr lvl="1">
              <a:spcAft>
                <a:spcPct val="20000"/>
              </a:spcAft>
              <a:buClr>
                <a:schemeClr val="accent1">
                  <a:lumMod val="75000"/>
                </a:schemeClr>
              </a:buClr>
              <a:buSzPct val="90000"/>
              <a:buFont typeface="Arial" panose="020B0604020202020204" pitchFamily="34" charset="0"/>
              <a:buChar char="•"/>
            </a:pPr>
            <a:r>
              <a:rPr lang="en-US" sz="2400" dirty="0" smtClean="0">
                <a:ea typeface="ＭＳ Ｐゴシック" pitchFamily="34" charset="-128"/>
              </a:rPr>
              <a:t>Publicize efforts – promote the</a:t>
            </a:r>
            <a:r>
              <a:rPr lang="en-US" altLang="ja-JP" sz="2400" dirty="0" smtClean="0">
                <a:ea typeface="ＭＳ Ｐゴシック" pitchFamily="34" charset="-128"/>
              </a:rPr>
              <a:t> work of a scientist  and his/her contributions to a field of study </a:t>
            </a:r>
          </a:p>
          <a:p>
            <a:pPr lvl="1">
              <a:spcAft>
                <a:spcPct val="20000"/>
              </a:spcAft>
              <a:buClr>
                <a:schemeClr val="accent1">
                  <a:lumMod val="75000"/>
                </a:schemeClr>
              </a:buClr>
              <a:buSzPct val="90000"/>
              <a:buFont typeface="Arial" panose="020B0604020202020204" pitchFamily="34" charset="0"/>
              <a:buChar char="•"/>
            </a:pPr>
            <a:r>
              <a:rPr lang="en-US" sz="2400" dirty="0" smtClean="0">
                <a:solidFill>
                  <a:srgbClr val="000000"/>
                </a:solidFill>
                <a:ea typeface="Lucida Grande"/>
                <a:cs typeface="Lucida Grande"/>
              </a:rPr>
              <a:t>Metadata </a:t>
            </a:r>
            <a:r>
              <a:rPr lang="en-US" sz="2400" dirty="0">
                <a:solidFill>
                  <a:srgbClr val="000000"/>
                </a:solidFill>
                <a:ea typeface="Lucida Grande"/>
                <a:cs typeface="Lucida Grande"/>
              </a:rPr>
              <a:t>reuse saves time and resources in the long-run</a:t>
            </a:r>
            <a:endParaRPr lang="en-US" altLang="ja-JP" sz="2400" dirty="0" smtClean="0">
              <a:ea typeface="ＭＳ Ｐゴシック" pitchFamily="34" charset="-128"/>
            </a:endParaRP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269133"/>
            <a:ext cx="9144000" cy="921150"/>
          </a:xfrm>
        </p:spPr>
        <p:txBody>
          <a:bodyPr>
            <a:noAutofit/>
          </a:bodyPr>
          <a:lstStyle/>
          <a:p>
            <a:r>
              <a:rPr lang="en-US" dirty="0" smtClean="0">
                <a:ea typeface="ＭＳ Ｐゴシック" pitchFamily="34" charset="-128"/>
              </a:rPr>
              <a:t>What is the Value to Scientists, Researchers, and other Data </a:t>
            </a:r>
            <a:r>
              <a:rPr lang="en-US" dirty="0" smtClean="0">
                <a:ea typeface="ＭＳ Ｐゴシック" pitchFamily="34" charset="-128"/>
              </a:rPr>
              <a:t>Creators </a:t>
            </a:r>
            <a:r>
              <a:rPr lang="en-US" dirty="0" smtClean="0">
                <a:ea typeface="ＭＳ Ｐゴシック" pitchFamily="34" charset="-128"/>
              </a:rPr>
              <a:t>?</a:t>
            </a:r>
          </a:p>
        </p:txBody>
      </p:sp>
      <p:pic>
        <p:nvPicPr>
          <p:cNvPr id="3074" name="Picture 2" descr="C:\Users\Quercus2\Desktop\US Embassy Guyana.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9000" contrast="-13000"/>
                    </a14:imgEffect>
                  </a14:imgLayer>
                </a14:imgProps>
              </a:ext>
            </a:extLst>
          </a:blip>
          <a:srcRect/>
          <a:stretch>
            <a:fillRect/>
          </a:stretch>
        </p:blipFill>
        <p:spPr bwMode="auto">
          <a:xfrm>
            <a:off x="3843338" y="4702197"/>
            <a:ext cx="1183725" cy="1786755"/>
          </a:xfrm>
          <a:prstGeom prst="rect">
            <a:avLst/>
          </a:prstGeom>
          <a:noFill/>
        </p:spPr>
      </p:pic>
      <p:sp>
        <p:nvSpPr>
          <p:cNvPr id="6" name="TextBox 5"/>
          <p:cNvSpPr txBox="1"/>
          <p:nvPr/>
        </p:nvSpPr>
        <p:spPr>
          <a:xfrm rot="16200000">
            <a:off x="3804428" y="5404532"/>
            <a:ext cx="2676103" cy="230833"/>
          </a:xfrm>
          <a:prstGeom prst="rect">
            <a:avLst/>
          </a:prstGeom>
          <a:noFill/>
        </p:spPr>
        <p:txBody>
          <a:bodyPr wrap="square" rtlCol="0">
            <a:spAutoFit/>
          </a:bodyPr>
          <a:lstStyle/>
          <a:p>
            <a:r>
              <a:rPr lang="en-US" sz="900" dirty="0" smtClean="0">
                <a:solidFill>
                  <a:schemeClr val="bg1">
                    <a:lumMod val="75000"/>
                  </a:schemeClr>
                </a:solidFill>
              </a:rPr>
              <a:t>CC image by US Embassy Guyana  on </a:t>
            </a:r>
            <a:r>
              <a:rPr lang="en-US" sz="900" dirty="0" err="1" smtClean="0">
                <a:solidFill>
                  <a:schemeClr val="bg1">
                    <a:lumMod val="75000"/>
                  </a:schemeClr>
                </a:solidFill>
              </a:rPr>
              <a:t>Flickr</a:t>
            </a:r>
            <a:endParaRPr lang="en-US" sz="900" dirty="0">
              <a:solidFill>
                <a:schemeClr val="bg1">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285750" y="1258017"/>
            <a:ext cx="5937229" cy="4737551"/>
          </a:xfrm>
        </p:spPr>
        <p:txBody>
          <a:bodyPr>
            <a:noAutofit/>
          </a:bodyPr>
          <a:lstStyle/>
          <a:p>
            <a:pPr>
              <a:buNone/>
            </a:pPr>
            <a:r>
              <a:rPr lang="en-US" dirty="0" smtClean="0">
                <a:ea typeface="ＭＳ Ｐゴシック" pitchFamily="34" charset="-128"/>
              </a:rPr>
              <a:t>Metadata gives a user the ability to</a:t>
            </a:r>
            <a:r>
              <a:rPr lang="en-US" dirty="0" smtClean="0">
                <a:ea typeface="ＭＳ Ｐゴシック" pitchFamily="34" charset="-128"/>
              </a:rPr>
              <a:t>:</a:t>
            </a:r>
            <a:endParaRPr lang="en-US" sz="2800" dirty="0" smtClean="0">
              <a:ea typeface="ＭＳ Ｐゴシック" pitchFamily="34" charset="-128"/>
            </a:endParaRPr>
          </a:p>
          <a:p>
            <a:pPr lvl="1">
              <a:buClr>
                <a:schemeClr val="accent1">
                  <a:lumMod val="75000"/>
                </a:schemeClr>
              </a:buClr>
              <a:buSzPct val="90000"/>
              <a:buFont typeface="Arial" panose="020B0604020202020204" pitchFamily="34" charset="0"/>
              <a:buChar char="•"/>
            </a:pPr>
            <a:r>
              <a:rPr lang="en-US" sz="2400" b="1" dirty="0" smtClean="0">
                <a:ea typeface="ＭＳ Ｐゴシック" pitchFamily="34" charset="-128"/>
              </a:rPr>
              <a:t>Search, retrieve, and evaluate</a:t>
            </a:r>
            <a:r>
              <a:rPr lang="en-US" sz="2400" dirty="0" smtClean="0">
                <a:ea typeface="ＭＳ Ｐゴシック" pitchFamily="34" charset="-128"/>
              </a:rPr>
              <a:t> dataset information from both inside and outside an organization</a:t>
            </a:r>
          </a:p>
          <a:p>
            <a:pPr lvl="1">
              <a:buClr>
                <a:schemeClr val="accent1">
                  <a:lumMod val="75000"/>
                </a:schemeClr>
              </a:buClr>
              <a:buSzPct val="90000"/>
              <a:buFont typeface="Arial" panose="020B0604020202020204" pitchFamily="34" charset="0"/>
              <a:buChar char="•"/>
            </a:pPr>
            <a:r>
              <a:rPr lang="en-US" sz="2400" b="1" dirty="0" smtClean="0">
                <a:ea typeface="ＭＳ Ｐゴシック" pitchFamily="34" charset="-128"/>
              </a:rPr>
              <a:t>Find data</a:t>
            </a:r>
            <a:r>
              <a:rPr lang="en-US" sz="2400" dirty="0" smtClean="0">
                <a:ea typeface="ＭＳ Ｐゴシック" pitchFamily="34" charset="-128"/>
              </a:rPr>
              <a:t>: Determine what data exists for a geographic location and/or topic</a:t>
            </a:r>
          </a:p>
          <a:p>
            <a:pPr lvl="1">
              <a:buClr>
                <a:schemeClr val="accent1">
                  <a:lumMod val="75000"/>
                </a:schemeClr>
              </a:buClr>
              <a:buSzPct val="90000"/>
              <a:buFont typeface="Arial" panose="020B0604020202020204" pitchFamily="34" charset="0"/>
              <a:buChar char="•"/>
            </a:pPr>
            <a:r>
              <a:rPr lang="en-US" sz="2400" b="1" dirty="0" smtClean="0">
                <a:ea typeface="ＭＳ Ｐゴシック" pitchFamily="34" charset="-128"/>
              </a:rPr>
              <a:t>Determine applicability</a:t>
            </a:r>
            <a:r>
              <a:rPr lang="en-US" sz="2400" dirty="0" smtClean="0">
                <a:ea typeface="ＭＳ Ｐゴシック" pitchFamily="34" charset="-128"/>
              </a:rPr>
              <a:t>: Decide if a dataset meets a particular need</a:t>
            </a:r>
          </a:p>
          <a:p>
            <a:pPr lvl="1">
              <a:buClr>
                <a:schemeClr val="accent1">
                  <a:lumMod val="75000"/>
                </a:schemeClr>
              </a:buClr>
              <a:buSzPct val="90000"/>
              <a:buFont typeface="Arial" panose="020B0604020202020204" pitchFamily="34" charset="0"/>
              <a:buChar char="•"/>
            </a:pPr>
            <a:r>
              <a:rPr lang="en-US" sz="2400" b="1" dirty="0" smtClean="0">
                <a:ea typeface="ＭＳ Ｐゴシック" pitchFamily="34" charset="-128"/>
              </a:rPr>
              <a:t>Discover</a:t>
            </a:r>
            <a:r>
              <a:rPr lang="en-US" sz="2400" dirty="0" smtClean="0">
                <a:ea typeface="ＭＳ Ｐゴシック" pitchFamily="34" charset="-128"/>
              </a:rPr>
              <a:t> how to acquire the dataset identified; process and use the dataset</a:t>
            </a:r>
          </a:p>
          <a:p>
            <a:pPr lvl="1">
              <a:buClr>
                <a:schemeClr val="accent1">
                  <a:lumMod val="75000"/>
                </a:schemeClr>
              </a:buClr>
              <a:buSzPct val="90000"/>
              <a:buFont typeface="Arial" panose="020B0604020202020204" pitchFamily="34" charset="0"/>
              <a:buChar char="•"/>
            </a:pPr>
            <a:r>
              <a:rPr lang="en-US" sz="2400" b="1" dirty="0" smtClean="0">
                <a:ea typeface="ＭＳ Ｐゴシック" pitchFamily="34" charset="-128"/>
              </a:rPr>
              <a:t>Understand</a:t>
            </a:r>
            <a:r>
              <a:rPr lang="en-US" sz="2400" dirty="0" smtClean="0">
                <a:ea typeface="ＭＳ Ｐゴシック" pitchFamily="34" charset="-128"/>
              </a:rPr>
              <a:t> the dataset, including definitions of column names, or expected numerical ranges found in the data</a:t>
            </a:r>
          </a:p>
          <a:p>
            <a:pPr>
              <a:buClr>
                <a:srgbClr val="177F8A"/>
              </a:buClr>
              <a:buSzPct val="100000"/>
              <a:buNone/>
            </a:pPr>
            <a:endParaRPr lang="en-US" sz="2400" dirty="0" smtClean="0">
              <a:ea typeface="ＭＳ Ｐゴシック" pitchFamily="34" charset="-128"/>
            </a:endParaRPr>
          </a:p>
          <a:p>
            <a:pPr marL="109728" indent="0">
              <a:buNone/>
            </a:pPr>
            <a:endParaRPr lang="en-US" sz="2400" dirty="0" smtClean="0">
              <a:ea typeface="ＭＳ Ｐゴシック" pitchFamily="34" charset="-128"/>
            </a:endParaRPr>
          </a:p>
        </p:txBody>
      </p:sp>
      <p:sp>
        <p:nvSpPr>
          <p:cNvPr id="13314" name="Title 1"/>
          <p:cNvSpPr>
            <a:spLocks noGrp="1"/>
          </p:cNvSpPr>
          <p:nvPr>
            <p:ph type="title"/>
          </p:nvPr>
        </p:nvSpPr>
        <p:spPr>
          <a:xfrm>
            <a:off x="0" y="303003"/>
            <a:ext cx="9144000" cy="701018"/>
          </a:xfrm>
        </p:spPr>
        <p:txBody>
          <a:bodyPr>
            <a:normAutofit/>
          </a:bodyPr>
          <a:lstStyle/>
          <a:p>
            <a:r>
              <a:rPr lang="en-US" dirty="0" smtClean="0">
                <a:ea typeface="ＭＳ Ｐゴシック" pitchFamily="34" charset="-128"/>
              </a:rPr>
              <a:t>What is the Value to Data Users?</a:t>
            </a:r>
          </a:p>
        </p:txBody>
      </p:sp>
      <p:pic>
        <p:nvPicPr>
          <p:cNvPr id="2" name="Picture 1" descr="data users.tiff"/>
          <p:cNvPicPr>
            <a:picLocks noChangeAspect="1"/>
          </p:cNvPicPr>
          <p:nvPr/>
        </p:nvPicPr>
        <p:blipFill>
          <a:blip r:embed="rId3">
            <a:extLst>
              <a:ext uri="{BEBA8EAE-BF5A-486C-A8C5-ECC9F3942E4B}">
                <a14:imgProps xmlns:a14="http://schemas.microsoft.com/office/drawing/2010/main">
                  <a14:imgLayer r:embed="rId4">
                    <a14:imgEffect>
                      <a14:brightnessContrast bright="13000" contrast="-33000"/>
                    </a14:imgEffect>
                  </a14:imgLayer>
                </a14:imgProps>
              </a:ext>
              <a:ext uri="{28A0092B-C50C-407E-A947-70E740481C1C}">
                <a14:useLocalDpi xmlns:a14="http://schemas.microsoft.com/office/drawing/2010/main" val="0"/>
              </a:ext>
            </a:extLst>
          </a:blip>
          <a:stretch>
            <a:fillRect/>
          </a:stretch>
        </p:blipFill>
        <p:spPr>
          <a:xfrm>
            <a:off x="6515100" y="2360030"/>
            <a:ext cx="2273300" cy="2533527"/>
          </a:xfrm>
          <a:prstGeom prst="rect">
            <a:avLst/>
          </a:prstGeom>
        </p:spPr>
      </p:pic>
      <p:sp>
        <p:nvSpPr>
          <p:cNvPr id="5" name="TextBox 4"/>
          <p:cNvSpPr txBox="1"/>
          <p:nvPr/>
        </p:nvSpPr>
        <p:spPr>
          <a:xfrm rot="16200000">
            <a:off x="7565765" y="3511378"/>
            <a:ext cx="2676103" cy="230833"/>
          </a:xfrm>
          <a:prstGeom prst="rect">
            <a:avLst/>
          </a:prstGeom>
          <a:noFill/>
        </p:spPr>
        <p:txBody>
          <a:bodyPr wrap="square" rtlCol="0">
            <a:spAutoFit/>
          </a:bodyPr>
          <a:lstStyle/>
          <a:p>
            <a:r>
              <a:rPr lang="en-US" sz="900" dirty="0" smtClean="0">
                <a:solidFill>
                  <a:schemeClr val="bg1">
                    <a:lumMod val="75000"/>
                  </a:schemeClr>
                </a:solidFill>
              </a:rPr>
              <a:t>CC image by ASEE on Flickr</a:t>
            </a:r>
            <a:endParaRPr lang="en-US" sz="900" dirty="0">
              <a:solidFill>
                <a:schemeClr val="bg1">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61929" y="1089942"/>
            <a:ext cx="6996134" cy="4905717"/>
          </a:xfrm>
        </p:spPr>
        <p:txBody>
          <a:bodyPr>
            <a:noAutofit/>
          </a:bodyPr>
          <a:lstStyle/>
          <a:p>
            <a:r>
              <a:rPr lang="en-US" dirty="0" smtClean="0">
                <a:ea typeface="ＭＳ Ｐゴシック" pitchFamily="34" charset="-128"/>
              </a:rPr>
              <a:t>Metadata helps ensure an organization</a:t>
            </a:r>
            <a:r>
              <a:rPr lang="en-US" altLang="en-US" dirty="0" smtClean="0">
                <a:ea typeface="ＭＳ Ｐゴシック" pitchFamily="34" charset="-128"/>
              </a:rPr>
              <a:t>’</a:t>
            </a:r>
            <a:r>
              <a:rPr lang="en-US" altLang="ja-JP" dirty="0" smtClean="0">
                <a:ea typeface="ＭＳ Ｐゴシック" pitchFamily="34" charset="-128"/>
              </a:rPr>
              <a:t>s investment in data: </a:t>
            </a:r>
          </a:p>
          <a:p>
            <a:pPr lvl="1">
              <a:buClr>
                <a:schemeClr val="accent1">
                  <a:lumMod val="75000"/>
                </a:schemeClr>
              </a:buClr>
              <a:buSzPct val="90000"/>
            </a:pPr>
            <a:r>
              <a:rPr lang="en-US" sz="2400" dirty="0" smtClean="0">
                <a:ea typeface="ＭＳ Ｐゴシック" pitchFamily="34" charset="-128"/>
              </a:rPr>
              <a:t>Documentation of data processing steps, quality control, definitions, data uses, and restrictions</a:t>
            </a:r>
          </a:p>
          <a:p>
            <a:pPr lvl="1">
              <a:buClr>
                <a:schemeClr val="accent1">
                  <a:lumMod val="75000"/>
                </a:schemeClr>
              </a:buClr>
              <a:buSzPct val="90000"/>
            </a:pPr>
            <a:r>
              <a:rPr lang="en-US" sz="2400" dirty="0" smtClean="0">
                <a:ea typeface="ＭＳ Ｐゴシック" pitchFamily="34" charset="-128"/>
              </a:rPr>
              <a:t>Ability to use data after initial intended purpose</a:t>
            </a:r>
          </a:p>
          <a:p>
            <a:pPr lvl="1">
              <a:buClr>
                <a:schemeClr val="accent1">
                  <a:lumMod val="75000"/>
                </a:schemeClr>
              </a:buClr>
              <a:buSzPct val="90000"/>
            </a:pPr>
            <a:r>
              <a:rPr lang="en-US" sz="2400" dirty="0">
                <a:solidFill>
                  <a:srgbClr val="000000"/>
                </a:solidFill>
                <a:ea typeface="Lucida Grande"/>
                <a:cs typeface="Lucida Grande"/>
              </a:rPr>
              <a:t>A</a:t>
            </a:r>
            <a:r>
              <a:rPr lang="en-US" sz="2400" dirty="0" smtClean="0">
                <a:solidFill>
                  <a:srgbClr val="000000"/>
                </a:solidFill>
                <a:ea typeface="Lucida Grande"/>
                <a:cs typeface="Lucida Grande"/>
              </a:rPr>
              <a:t>llows </a:t>
            </a:r>
            <a:r>
              <a:rPr lang="en-US" sz="2400" dirty="0" smtClean="0">
                <a:solidFill>
                  <a:srgbClr val="000000"/>
                </a:solidFill>
                <a:ea typeface="Lucida Grande"/>
                <a:cs typeface="Lucida Grande"/>
              </a:rPr>
              <a:t>organization </a:t>
            </a:r>
            <a:r>
              <a:rPr lang="en-US" sz="2400" dirty="0">
                <a:solidFill>
                  <a:srgbClr val="000000"/>
                </a:solidFill>
                <a:ea typeface="Lucida Grande"/>
                <a:cs typeface="Lucida Grande"/>
              </a:rPr>
              <a:t>to track data use and facilitates publication</a:t>
            </a:r>
            <a:endParaRPr lang="en-US" sz="2400" dirty="0" smtClean="0">
              <a:ea typeface="ＭＳ Ｐゴシック" pitchFamily="34" charset="-128"/>
            </a:endParaRPr>
          </a:p>
          <a:p>
            <a:r>
              <a:rPr lang="en-US" dirty="0" smtClean="0">
                <a:ea typeface="ＭＳ Ｐゴシック" pitchFamily="34" charset="-128"/>
              </a:rPr>
              <a:t>Transcends people and time: </a:t>
            </a:r>
          </a:p>
          <a:p>
            <a:pPr lvl="1">
              <a:buClr>
                <a:schemeClr val="accent1">
                  <a:lumMod val="75000"/>
                </a:schemeClr>
              </a:buClr>
              <a:buSzPct val="90000"/>
            </a:pPr>
            <a:r>
              <a:rPr lang="en-US" sz="2400" dirty="0" smtClean="0">
                <a:ea typeface="ＭＳ Ｐゴシック" pitchFamily="34" charset="-128"/>
              </a:rPr>
              <a:t>Offers data permanence</a:t>
            </a:r>
          </a:p>
          <a:p>
            <a:pPr lvl="1">
              <a:buClr>
                <a:schemeClr val="accent1">
                  <a:lumMod val="75000"/>
                </a:schemeClr>
              </a:buClr>
              <a:buSzPct val="90000"/>
            </a:pPr>
            <a:r>
              <a:rPr lang="en-US" sz="2400" dirty="0" smtClean="0">
                <a:ea typeface="ＭＳ Ｐゴシック" pitchFamily="34" charset="-128"/>
              </a:rPr>
              <a:t>Creates institutional memory</a:t>
            </a:r>
          </a:p>
          <a:p>
            <a:r>
              <a:rPr lang="en-US" dirty="0" smtClean="0">
                <a:ea typeface="ＭＳ Ｐゴシック" pitchFamily="34" charset="-128"/>
              </a:rPr>
              <a:t>Advertises an organization’</a:t>
            </a:r>
            <a:r>
              <a:rPr lang="en-US" altLang="ja-JP" dirty="0" smtClean="0">
                <a:ea typeface="ＭＳ Ｐゴシック" pitchFamily="34" charset="-128"/>
              </a:rPr>
              <a:t>s research: </a:t>
            </a:r>
          </a:p>
          <a:p>
            <a:pPr lvl="1">
              <a:buClr>
                <a:schemeClr val="accent1">
                  <a:lumMod val="75000"/>
                </a:schemeClr>
              </a:buClr>
              <a:buSzPct val="90000"/>
            </a:pPr>
            <a:r>
              <a:rPr lang="en-US" sz="2400" dirty="0" smtClean="0">
                <a:ea typeface="ＭＳ Ｐゴシック" pitchFamily="34" charset="-128"/>
              </a:rPr>
              <a:t>Creates possible new partnerships and collaborations through data sharing</a:t>
            </a:r>
          </a:p>
          <a:p>
            <a:pPr>
              <a:buClr>
                <a:srgbClr val="177F8A"/>
              </a:buClr>
              <a:buSzPct val="100000"/>
              <a:buNone/>
            </a:pPr>
            <a:endParaRPr lang="en-US" dirty="0" smtClean="0">
              <a:ea typeface="ＭＳ Ｐゴシック" pitchFamily="34" charset="-128"/>
            </a:endParaRPr>
          </a:p>
          <a:p>
            <a:pPr>
              <a:buFont typeface="Arial" pitchFamily="34" charset="0"/>
              <a:buChar char="•"/>
            </a:pPr>
            <a:endParaRPr lang="en-US" dirty="0" smtClean="0">
              <a:ea typeface="ＭＳ Ｐゴシック" pitchFamily="34" charset="-128"/>
            </a:endParaRPr>
          </a:p>
        </p:txBody>
      </p:sp>
      <p:sp>
        <p:nvSpPr>
          <p:cNvPr id="13314" name="Title 1"/>
          <p:cNvSpPr>
            <a:spLocks noGrp="1"/>
          </p:cNvSpPr>
          <p:nvPr>
            <p:ph type="title"/>
          </p:nvPr>
        </p:nvSpPr>
        <p:spPr>
          <a:xfrm>
            <a:off x="0" y="217474"/>
            <a:ext cx="9144000" cy="701018"/>
          </a:xfrm>
        </p:spPr>
        <p:txBody>
          <a:bodyPr>
            <a:normAutofit/>
          </a:bodyPr>
          <a:lstStyle/>
          <a:p>
            <a:r>
              <a:rPr lang="en-US" dirty="0" smtClean="0">
                <a:ea typeface="ＭＳ Ｐゴシック" pitchFamily="34" charset="-128"/>
              </a:rPr>
              <a:t>What is the Value to Organizations?</a:t>
            </a:r>
          </a:p>
        </p:txBody>
      </p:sp>
      <p:pic>
        <p:nvPicPr>
          <p:cNvPr id="2" name="Picture 1" descr="building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418" y="3683000"/>
            <a:ext cx="2225858" cy="1460500"/>
          </a:xfrm>
          <a:prstGeom prst="rect">
            <a:avLst/>
          </a:prstGeom>
        </p:spPr>
      </p:pic>
      <p:sp>
        <p:nvSpPr>
          <p:cNvPr id="7" name="TextBox 6"/>
          <p:cNvSpPr txBox="1"/>
          <p:nvPr/>
        </p:nvSpPr>
        <p:spPr>
          <a:xfrm rot="16200000">
            <a:off x="7513312" y="3761472"/>
            <a:ext cx="2676103" cy="230833"/>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mambol</a:t>
            </a:r>
            <a:r>
              <a:rPr lang="en-US" sz="900" dirty="0" smtClean="0">
                <a:solidFill>
                  <a:schemeClr val="bg1">
                    <a:lumMod val="75000"/>
                  </a:schemeClr>
                </a:solidFill>
              </a:rPr>
              <a:t> on Flickr</a:t>
            </a:r>
            <a:endParaRPr lang="en-US" sz="900" dirty="0">
              <a:solidFill>
                <a:schemeClr val="bg1">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644908" y="1997793"/>
            <a:ext cx="7854183" cy="2831383"/>
          </a:xfrm>
        </p:spPr>
        <p:txBody>
          <a:bodyPr>
            <a:noAutofit/>
          </a:bodyPr>
          <a:lstStyle/>
          <a:p>
            <a:pPr marL="109728" indent="0" algn="ctr">
              <a:buNone/>
            </a:pPr>
            <a:r>
              <a:rPr lang="en-US" sz="2800" dirty="0" smtClean="0">
                <a:ea typeface="ＭＳ Ｐゴシック" pitchFamily="34" charset="-128"/>
              </a:rPr>
              <a:t>Metadata can support:</a:t>
            </a:r>
          </a:p>
          <a:p>
            <a:pPr marL="393192" lvl="1" indent="0" algn="ctr">
              <a:buClr>
                <a:schemeClr val="accent1">
                  <a:lumMod val="75000"/>
                </a:schemeClr>
              </a:buClr>
              <a:buSzPct val="90000"/>
              <a:buNone/>
            </a:pPr>
            <a:endParaRPr lang="en-US" sz="2800" dirty="0" smtClean="0">
              <a:ea typeface="ＭＳ Ｐゴシック" pitchFamily="34" charset="-128"/>
            </a:endParaRPr>
          </a:p>
          <a:p>
            <a:pPr marL="393192" lvl="1" indent="0" algn="ctr">
              <a:buClr>
                <a:schemeClr val="accent1">
                  <a:lumMod val="75000"/>
                </a:schemeClr>
              </a:buClr>
              <a:buSzPct val="90000"/>
              <a:buNone/>
            </a:pPr>
            <a:r>
              <a:rPr lang="en-US" sz="2800" dirty="0" smtClean="0">
                <a:ea typeface="ＭＳ Ｐゴシック" pitchFamily="34" charset="-128"/>
              </a:rPr>
              <a:t>data </a:t>
            </a:r>
            <a:r>
              <a:rPr lang="en-US" sz="2800" dirty="0" smtClean="0">
                <a:ea typeface="ＭＳ Ｐゴシック" pitchFamily="34" charset="-128"/>
              </a:rPr>
              <a:t>distribution</a:t>
            </a:r>
          </a:p>
          <a:p>
            <a:pPr marL="393192" lvl="1" indent="0" algn="ctr">
              <a:buClr>
                <a:schemeClr val="accent1">
                  <a:lumMod val="75000"/>
                </a:schemeClr>
              </a:buClr>
              <a:buSzPct val="90000"/>
              <a:buNone/>
            </a:pPr>
            <a:r>
              <a:rPr lang="en-US" sz="2800" dirty="0" smtClean="0">
                <a:ea typeface="ＭＳ Ｐゴシック" pitchFamily="34" charset="-128"/>
              </a:rPr>
              <a:t>data management</a:t>
            </a:r>
          </a:p>
          <a:p>
            <a:pPr marL="393192" lvl="1" indent="0">
              <a:buNone/>
            </a:pPr>
            <a:endParaRPr lang="en-US" sz="2800" dirty="0" smtClean="0">
              <a:ea typeface="ＭＳ Ｐゴシック" pitchFamily="34" charset="-128"/>
            </a:endParaRP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518241"/>
            <a:ext cx="9144000" cy="701018"/>
          </a:xfrm>
        </p:spPr>
        <p:txBody>
          <a:bodyPr>
            <a:normAutofit/>
          </a:bodyPr>
          <a:lstStyle/>
          <a:p>
            <a:r>
              <a:rPr lang="en-US" smtClean="0">
                <a:ea typeface="ＭＳ Ｐゴシック" pitchFamily="34" charset="-128"/>
              </a:rPr>
              <a:t>The </a:t>
            </a:r>
            <a:r>
              <a:rPr lang="en-US" dirty="0" smtClean="0">
                <a:ea typeface="ＭＳ Ｐゴシック" pitchFamily="34" charset="-128"/>
              </a:rPr>
              <a:t>Utility of Metadata</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None/>
            </a:pPr>
            <a:r>
              <a:rPr lang="en-US" dirty="0" smtClean="0">
                <a:ea typeface="ＭＳ Ｐゴシック" pitchFamily="34" charset="-128"/>
              </a:rPr>
              <a:t>	The descriptive content of the metadata file can be used to identify, assess, and access available data resources.</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Data Distribution: Discovery</a:t>
            </a:r>
            <a:endParaRPr lang="en-US" dirty="0" smtClean="0">
              <a:ea typeface="ＭＳ Ｐゴシック" pitchFamily="34" charset="-128"/>
            </a:endParaRPr>
          </a:p>
        </p:txBody>
      </p:sp>
      <p:grpSp>
        <p:nvGrpSpPr>
          <p:cNvPr id="4" name="Group 4"/>
          <p:cNvGrpSpPr>
            <a:grpSpLocks/>
          </p:cNvGrpSpPr>
          <p:nvPr/>
        </p:nvGrpSpPr>
        <p:grpSpPr bwMode="auto">
          <a:xfrm>
            <a:off x="938213" y="2497139"/>
            <a:ext cx="7586662" cy="3143250"/>
            <a:chOff x="586" y="1517"/>
            <a:chExt cx="4779" cy="1980"/>
          </a:xfrm>
        </p:grpSpPr>
        <p:grpSp>
          <p:nvGrpSpPr>
            <p:cNvPr id="5" name="Group 5"/>
            <p:cNvGrpSpPr>
              <a:grpSpLocks/>
            </p:cNvGrpSpPr>
            <p:nvPr/>
          </p:nvGrpSpPr>
          <p:grpSpPr bwMode="auto">
            <a:xfrm>
              <a:off x="3657" y="2352"/>
              <a:ext cx="1708" cy="1145"/>
              <a:chOff x="3206" y="1435"/>
              <a:chExt cx="1708" cy="1145"/>
            </a:xfrm>
          </p:grpSpPr>
          <p:sp>
            <p:nvSpPr>
              <p:cNvPr id="12" name="Oval 6"/>
              <p:cNvSpPr>
                <a:spLocks noChangeArrowheads="1"/>
              </p:cNvSpPr>
              <p:nvPr/>
            </p:nvSpPr>
            <p:spPr bwMode="auto">
              <a:xfrm>
                <a:off x="3206" y="1435"/>
                <a:ext cx="1708" cy="1145"/>
              </a:xfrm>
              <a:prstGeom prst="ellipse">
                <a:avLst/>
              </a:prstGeom>
              <a:solidFill>
                <a:schemeClr val="bg2">
                  <a:lumMod val="50000"/>
                </a:schemeClr>
              </a:solidFill>
              <a:ln w="12700" cap="sq">
                <a:solidFill>
                  <a:schemeClr val="tx1"/>
                </a:solidFill>
                <a:round/>
                <a:headEnd type="none" w="sm" len="sm"/>
                <a:tailEnd type="none" w="sm" len="sm"/>
              </a:ln>
            </p:spPr>
            <p:txBody>
              <a:bodyPr wrap="none" anchor="ctr"/>
              <a:lstStyle/>
              <a:p>
                <a:pPr>
                  <a:buFontTx/>
                  <a:buChar char="•"/>
                  <a:defRPr/>
                </a:pPr>
                <a:endParaRPr lang="en-US" dirty="0">
                  <a:latin typeface="Arial" charset="0"/>
                </a:endParaRPr>
              </a:p>
              <a:p>
                <a:pPr>
                  <a:buFontTx/>
                  <a:buChar char="•"/>
                  <a:defRPr/>
                </a:pPr>
                <a:r>
                  <a:rPr lang="en-US" dirty="0">
                    <a:latin typeface="Arial" charset="0"/>
                  </a:rPr>
                  <a:t> online access</a:t>
                </a:r>
              </a:p>
              <a:p>
                <a:pPr>
                  <a:buFontTx/>
                  <a:buChar char="•"/>
                  <a:defRPr/>
                </a:pPr>
                <a:r>
                  <a:rPr lang="en-US" dirty="0">
                    <a:latin typeface="Arial" charset="0"/>
                  </a:rPr>
                  <a:t> order process</a:t>
                </a:r>
              </a:p>
              <a:p>
                <a:pPr>
                  <a:buFontTx/>
                  <a:buChar char="•"/>
                  <a:defRPr/>
                </a:pPr>
                <a:r>
                  <a:rPr lang="en-US" dirty="0">
                    <a:latin typeface="Arial" charset="0"/>
                  </a:rPr>
                  <a:t> contacts</a:t>
                </a:r>
              </a:p>
            </p:txBody>
          </p:sp>
          <p:sp>
            <p:nvSpPr>
              <p:cNvPr id="13" name="Text Box 7"/>
              <p:cNvSpPr txBox="1">
                <a:spLocks noChangeArrowheads="1"/>
              </p:cNvSpPr>
              <p:nvPr/>
            </p:nvSpPr>
            <p:spPr bwMode="auto">
              <a:xfrm>
                <a:off x="3511" y="1563"/>
                <a:ext cx="1152" cy="327"/>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28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charset="0"/>
                    <a:ea typeface="+mn-ea"/>
                    <a:cs typeface="ＭＳ Ｐゴシック" charset="-128"/>
                  </a:rPr>
                  <a:t>ACCESS</a:t>
                </a:r>
              </a:p>
            </p:txBody>
          </p:sp>
        </p:grpSp>
        <p:grpSp>
          <p:nvGrpSpPr>
            <p:cNvPr id="6" name="Group 8"/>
            <p:cNvGrpSpPr>
              <a:grpSpLocks/>
            </p:cNvGrpSpPr>
            <p:nvPr/>
          </p:nvGrpSpPr>
          <p:grpSpPr bwMode="auto">
            <a:xfrm>
              <a:off x="2099" y="1968"/>
              <a:ext cx="1810" cy="1290"/>
              <a:chOff x="3182" y="1563"/>
              <a:chExt cx="1810" cy="1290"/>
            </a:xfrm>
          </p:grpSpPr>
          <p:sp>
            <p:nvSpPr>
              <p:cNvPr id="10" name="Oval 9"/>
              <p:cNvSpPr>
                <a:spLocks noChangeArrowheads="1"/>
              </p:cNvSpPr>
              <p:nvPr/>
            </p:nvSpPr>
            <p:spPr bwMode="auto">
              <a:xfrm>
                <a:off x="3182" y="1563"/>
                <a:ext cx="1810" cy="1290"/>
              </a:xfrm>
              <a:prstGeom prst="ellipse">
                <a:avLst/>
              </a:prstGeom>
              <a:solidFill>
                <a:schemeClr val="accent1">
                  <a:lumMod val="60000"/>
                  <a:lumOff val="40000"/>
                </a:schemeClr>
              </a:solidFill>
              <a:ln w="12700" cap="sq">
                <a:solidFill>
                  <a:schemeClr val="tx1"/>
                </a:solidFill>
                <a:round/>
                <a:headEnd type="none" w="sm" len="sm"/>
                <a:tailEnd type="none" w="sm" len="sm"/>
              </a:ln>
            </p:spPr>
            <p:txBody>
              <a:bodyPr wrap="none" anchor="ctr"/>
              <a:lstStyle/>
              <a:p>
                <a:pPr>
                  <a:defRPr/>
                </a:pPr>
                <a:r>
                  <a:rPr lang="en-US" dirty="0">
                    <a:latin typeface="Arial" charset="0"/>
                  </a:rPr>
                  <a:t> </a:t>
                </a:r>
              </a:p>
              <a:p>
                <a:pPr>
                  <a:buFontTx/>
                  <a:buChar char="•"/>
                  <a:defRPr/>
                </a:pPr>
                <a:r>
                  <a:rPr lang="en-US" dirty="0">
                    <a:latin typeface="Arial" charset="0"/>
                  </a:rPr>
                  <a:t> use constraints</a:t>
                </a:r>
              </a:p>
              <a:p>
                <a:pPr>
                  <a:buFontTx/>
                  <a:buChar char="•"/>
                  <a:defRPr/>
                </a:pPr>
                <a:r>
                  <a:rPr lang="en-US" dirty="0">
                    <a:latin typeface="Arial" charset="0"/>
                  </a:rPr>
                  <a:t> access constraints</a:t>
                </a:r>
              </a:p>
              <a:p>
                <a:pPr>
                  <a:buFontTx/>
                  <a:buChar char="•"/>
                  <a:defRPr/>
                </a:pPr>
                <a:r>
                  <a:rPr lang="en-US" dirty="0">
                    <a:latin typeface="Arial" charset="0"/>
                  </a:rPr>
                  <a:t> data quality</a:t>
                </a:r>
              </a:p>
              <a:p>
                <a:pPr>
                  <a:buFontTx/>
                  <a:buChar char="•"/>
                  <a:defRPr/>
                </a:pPr>
                <a:r>
                  <a:rPr lang="en-US" dirty="0">
                    <a:latin typeface="Arial" charset="0"/>
                  </a:rPr>
                  <a:t> availability/pricing</a:t>
                </a:r>
              </a:p>
            </p:txBody>
          </p:sp>
          <p:sp>
            <p:nvSpPr>
              <p:cNvPr id="11" name="Text Box 10"/>
              <p:cNvSpPr txBox="1">
                <a:spLocks noChangeArrowheads="1"/>
              </p:cNvSpPr>
              <p:nvPr/>
            </p:nvSpPr>
            <p:spPr bwMode="auto">
              <a:xfrm>
                <a:off x="3511" y="1620"/>
                <a:ext cx="1152" cy="327"/>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28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charset="0"/>
                    <a:ea typeface="+mn-ea"/>
                    <a:cs typeface="ＭＳ Ｐゴシック" charset="-128"/>
                  </a:rPr>
                  <a:t>ASSESS</a:t>
                </a:r>
              </a:p>
            </p:txBody>
          </p:sp>
        </p:grpSp>
        <p:grpSp>
          <p:nvGrpSpPr>
            <p:cNvPr id="7" name="Group 11"/>
            <p:cNvGrpSpPr>
              <a:grpSpLocks/>
            </p:cNvGrpSpPr>
            <p:nvPr/>
          </p:nvGrpSpPr>
          <p:grpSpPr bwMode="auto">
            <a:xfrm>
              <a:off x="586" y="1517"/>
              <a:ext cx="1810" cy="1290"/>
              <a:chOff x="586" y="1517"/>
              <a:chExt cx="1810" cy="1290"/>
            </a:xfrm>
          </p:grpSpPr>
          <p:sp>
            <p:nvSpPr>
              <p:cNvPr id="8" name="Oval 12"/>
              <p:cNvSpPr>
                <a:spLocks noChangeArrowheads="1"/>
              </p:cNvSpPr>
              <p:nvPr/>
            </p:nvSpPr>
            <p:spPr bwMode="auto">
              <a:xfrm>
                <a:off x="586" y="1517"/>
                <a:ext cx="1810" cy="1290"/>
              </a:xfrm>
              <a:prstGeom prst="ellipse">
                <a:avLst/>
              </a:prstGeom>
              <a:solidFill>
                <a:schemeClr val="accent1">
                  <a:lumMod val="40000"/>
                  <a:lumOff val="60000"/>
                </a:schemeClr>
              </a:solidFill>
              <a:ln w="12700" cap="sq">
                <a:solidFill>
                  <a:schemeClr val="tx1"/>
                </a:solidFill>
                <a:round/>
                <a:headEnd type="none" w="sm" len="sm"/>
                <a:tailEnd type="none" w="sm" len="sm"/>
              </a:ln>
            </p:spPr>
            <p:txBody>
              <a:bodyPr wrap="none" anchor="ctr"/>
              <a:lstStyle/>
              <a:p>
                <a:pPr>
                  <a:defRPr/>
                </a:pPr>
                <a:r>
                  <a:rPr lang="en-US" dirty="0">
                    <a:latin typeface="Arial" charset="0"/>
                  </a:rPr>
                  <a:t> </a:t>
                </a:r>
              </a:p>
              <a:p>
                <a:pPr>
                  <a:buFontTx/>
                  <a:buChar char="•"/>
                  <a:defRPr/>
                </a:pPr>
                <a:r>
                  <a:rPr lang="en-US" dirty="0">
                    <a:latin typeface="Arial" charset="0"/>
                  </a:rPr>
                  <a:t> keywords</a:t>
                </a:r>
              </a:p>
              <a:p>
                <a:pPr>
                  <a:buFontTx/>
                  <a:buChar char="•"/>
                  <a:defRPr/>
                </a:pPr>
                <a:r>
                  <a:rPr lang="en-US" dirty="0">
                    <a:latin typeface="Arial" charset="0"/>
                  </a:rPr>
                  <a:t> geographic location</a:t>
                </a:r>
              </a:p>
              <a:p>
                <a:pPr>
                  <a:buFontTx/>
                  <a:buChar char="•"/>
                  <a:defRPr/>
                </a:pPr>
                <a:r>
                  <a:rPr lang="en-US" dirty="0">
                    <a:latin typeface="Arial" charset="0"/>
                  </a:rPr>
                  <a:t> time period</a:t>
                </a:r>
              </a:p>
              <a:p>
                <a:pPr>
                  <a:buFontTx/>
                  <a:buChar char="•"/>
                  <a:defRPr/>
                </a:pPr>
                <a:r>
                  <a:rPr lang="en-US" dirty="0">
                    <a:latin typeface="Arial" charset="0"/>
                  </a:rPr>
                  <a:t> attributes</a:t>
                </a:r>
              </a:p>
            </p:txBody>
          </p:sp>
          <p:sp>
            <p:nvSpPr>
              <p:cNvPr id="9" name="Text Box 13"/>
              <p:cNvSpPr txBox="1">
                <a:spLocks noChangeArrowheads="1"/>
              </p:cNvSpPr>
              <p:nvPr/>
            </p:nvSpPr>
            <p:spPr bwMode="auto">
              <a:xfrm>
                <a:off x="915" y="1610"/>
                <a:ext cx="1152" cy="327"/>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28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charset="0"/>
                    <a:ea typeface="+mn-ea"/>
                    <a:cs typeface="ＭＳ Ｐゴシック" charset="-128"/>
                  </a:rPr>
                  <a:t>IDENTIFY</a:t>
                </a:r>
              </a:p>
            </p:txBody>
          </p:sp>
        </p:grpSp>
      </p:gr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169333" y="857010"/>
            <a:ext cx="8422873" cy="4737551"/>
          </a:xfrm>
        </p:spPr>
        <p:txBody>
          <a:bodyPr>
            <a:noAutofit/>
          </a:bodyPr>
          <a:lstStyle/>
          <a:p>
            <a:pPr>
              <a:lnSpc>
                <a:spcPct val="90000"/>
              </a:lnSpc>
              <a:buNone/>
              <a:defRPr/>
            </a:pPr>
            <a:r>
              <a:rPr lang="en-US" dirty="0" smtClean="0">
                <a:ea typeface="ＭＳ Ｐゴシック" pitchFamily="34" charset="-128"/>
              </a:rPr>
              <a:t>Examples of metadata search </a:t>
            </a:r>
            <a:r>
              <a:rPr lang="en-US" dirty="0" smtClean="0">
                <a:ea typeface="ＭＳ Ｐゴシック" pitchFamily="34" charset="-128"/>
              </a:rPr>
              <a:t>catalogs:</a:t>
            </a:r>
            <a:endParaRPr lang="en-US" dirty="0" smtClean="0">
              <a:ea typeface="ＭＳ Ｐゴシック" pitchFamily="34" charset="-128"/>
            </a:endParaRPr>
          </a:p>
          <a:p>
            <a:pPr lvl="1">
              <a:lnSpc>
                <a:spcPct val="90000"/>
              </a:lnSpc>
              <a:buClr>
                <a:schemeClr val="accent1">
                  <a:lumMod val="75000"/>
                </a:schemeClr>
              </a:buClr>
              <a:buSzPct val="90000"/>
              <a:defRPr/>
            </a:pPr>
            <a:r>
              <a:rPr lang="en-US" sz="2400" dirty="0" err="1" smtClean="0">
                <a:ea typeface="ＭＳ Ｐゴシック" pitchFamily="34" charset="-128"/>
              </a:rPr>
              <a:t>DataONE</a:t>
            </a:r>
            <a:endParaRPr lang="en-US" sz="2400" dirty="0" smtClean="0">
              <a:ea typeface="ＭＳ Ｐゴシック" pitchFamily="34" charset="-128"/>
            </a:endParaRPr>
          </a:p>
          <a:p>
            <a:pPr lvl="2">
              <a:lnSpc>
                <a:spcPct val="90000"/>
              </a:lnSpc>
              <a:buClr>
                <a:schemeClr val="accent1">
                  <a:lumMod val="75000"/>
                </a:schemeClr>
              </a:buClr>
              <a:buSzPct val="90000"/>
              <a:defRPr/>
            </a:pPr>
            <a:r>
              <a:rPr lang="en-US" dirty="0" smtClean="0">
                <a:ea typeface="ＭＳ Ｐゴシック" pitchFamily="34" charset="-128"/>
              </a:rPr>
              <a:t>Data discovery, knowledge, community…for a sustainable future</a:t>
            </a:r>
          </a:p>
          <a:p>
            <a:pPr lvl="2">
              <a:lnSpc>
                <a:spcPct val="90000"/>
              </a:lnSpc>
              <a:buClr>
                <a:schemeClr val="accent1">
                  <a:lumMod val="75000"/>
                </a:schemeClr>
              </a:buClr>
              <a:buSzPct val="90000"/>
              <a:defRPr/>
            </a:pPr>
            <a:r>
              <a:rPr lang="en-US" dirty="0">
                <a:ea typeface="ＭＳ Ｐゴシック" pitchFamily="34" charset="-128"/>
                <a:hlinkClick r:id="rId3"/>
              </a:rPr>
              <a:t>https://</a:t>
            </a:r>
            <a:r>
              <a:rPr lang="en-US" dirty="0" smtClean="0">
                <a:ea typeface="ＭＳ Ｐゴシック" pitchFamily="34" charset="-128"/>
                <a:hlinkClick r:id="rId3"/>
              </a:rPr>
              <a:t>search.dataone.org</a:t>
            </a:r>
            <a:endParaRPr lang="en-US" dirty="0" smtClean="0">
              <a:ea typeface="ＭＳ Ｐゴシック" pitchFamily="34" charset="-128"/>
            </a:endParaRPr>
          </a:p>
          <a:p>
            <a:pPr lvl="1">
              <a:lnSpc>
                <a:spcPct val="90000"/>
              </a:lnSpc>
              <a:buClr>
                <a:schemeClr val="accent1">
                  <a:lumMod val="75000"/>
                </a:schemeClr>
              </a:buClr>
              <a:buSzPct val="90000"/>
              <a:defRPr/>
            </a:pPr>
            <a:r>
              <a:rPr lang="en-US" sz="2400" dirty="0" err="1" smtClean="0">
                <a:ea typeface="ＭＳ Ｐゴシック" pitchFamily="34" charset="-128"/>
              </a:rPr>
              <a:t>Data.gov</a:t>
            </a:r>
            <a:endParaRPr lang="en-US" sz="2400" dirty="0">
              <a:ea typeface="ＭＳ Ｐゴシック" pitchFamily="34" charset="-128"/>
            </a:endParaRPr>
          </a:p>
          <a:p>
            <a:pPr lvl="2">
              <a:lnSpc>
                <a:spcPct val="90000"/>
              </a:lnSpc>
              <a:buClr>
                <a:schemeClr val="accent1">
                  <a:lumMod val="75000"/>
                </a:schemeClr>
              </a:buClr>
              <a:defRPr/>
            </a:pPr>
            <a:r>
              <a:rPr lang="en-US" dirty="0">
                <a:ea typeface="ＭＳ Ｐゴシック" pitchFamily="34" charset="-128"/>
              </a:rPr>
              <a:t>Federal e-</a:t>
            </a:r>
            <a:r>
              <a:rPr lang="en-US" dirty="0" err="1">
                <a:ea typeface="ＭＳ Ｐゴシック" pitchFamily="34" charset="-128"/>
              </a:rPr>
              <a:t>gov</a:t>
            </a:r>
            <a:r>
              <a:rPr lang="en-US" dirty="0">
                <a:ea typeface="ＭＳ Ｐゴシック" pitchFamily="34" charset="-128"/>
              </a:rPr>
              <a:t> geospatial data portal</a:t>
            </a:r>
          </a:p>
          <a:p>
            <a:pPr lvl="2">
              <a:lnSpc>
                <a:spcPct val="90000"/>
              </a:lnSpc>
              <a:defRPr/>
            </a:pPr>
            <a:r>
              <a:rPr lang="en-US" sz="2000" dirty="0">
                <a:ea typeface="ＭＳ Ｐゴシック" pitchFamily="34" charset="-128"/>
                <a:hlinkClick r:id="rId4"/>
              </a:rPr>
              <a:t>http://</a:t>
            </a:r>
            <a:r>
              <a:rPr lang="en-US" sz="2000" dirty="0" smtClean="0">
                <a:ea typeface="ＭＳ Ｐゴシック" pitchFamily="34" charset="-128"/>
                <a:hlinkClick r:id="rId4"/>
              </a:rPr>
              <a:t>www.geo.data.gov</a:t>
            </a:r>
            <a:endParaRPr lang="en-US" sz="2000" dirty="0" smtClean="0">
              <a:ea typeface="ＭＳ Ｐゴシック" pitchFamily="34" charset="-128"/>
            </a:endParaRPr>
          </a:p>
          <a:p>
            <a:pPr lvl="1">
              <a:lnSpc>
                <a:spcPct val="90000"/>
              </a:lnSpc>
              <a:buClr>
                <a:schemeClr val="accent1">
                  <a:lumMod val="75000"/>
                </a:schemeClr>
              </a:buClr>
              <a:buSzPct val="90000"/>
              <a:defRPr/>
            </a:pPr>
            <a:r>
              <a:rPr lang="en-US" sz="2400" dirty="0" err="1" smtClean="0">
                <a:ea typeface="ＭＳ Ｐゴシック" pitchFamily="34" charset="-128"/>
              </a:rPr>
              <a:t>Metacat</a:t>
            </a:r>
            <a:endParaRPr lang="en-US" sz="2400" dirty="0">
              <a:ea typeface="ＭＳ Ｐゴシック" pitchFamily="34" charset="-128"/>
            </a:endParaRPr>
          </a:p>
          <a:p>
            <a:pPr lvl="2">
              <a:lnSpc>
                <a:spcPct val="90000"/>
              </a:lnSpc>
              <a:buClr>
                <a:schemeClr val="accent1">
                  <a:lumMod val="75000"/>
                </a:schemeClr>
              </a:buClr>
              <a:buSzPct val="100000"/>
              <a:defRPr/>
            </a:pPr>
            <a:r>
              <a:rPr lang="en-US" dirty="0" smtClean="0">
                <a:ea typeface="ＭＳ Ｐゴシック" pitchFamily="34" charset="-128"/>
              </a:rPr>
              <a:t>Repository for data and metadata</a:t>
            </a:r>
            <a:r>
              <a:rPr lang="en-US" dirty="0">
                <a:ea typeface="ＭＳ Ｐゴシック" pitchFamily="34" charset="-128"/>
              </a:rPr>
              <a:t>		</a:t>
            </a:r>
          </a:p>
          <a:p>
            <a:pPr lvl="2">
              <a:lnSpc>
                <a:spcPct val="90000"/>
              </a:lnSpc>
              <a:buClr>
                <a:schemeClr val="accent1">
                  <a:lumMod val="75000"/>
                </a:schemeClr>
              </a:buClr>
              <a:buSzPct val="100000"/>
              <a:defRPr/>
            </a:pPr>
            <a:r>
              <a:rPr lang="en-US" dirty="0">
                <a:ea typeface="ＭＳ Ｐゴシック" pitchFamily="34" charset="-128"/>
              </a:rPr>
              <a:t>http://</a:t>
            </a:r>
            <a:r>
              <a:rPr lang="en-US" dirty="0" err="1">
                <a:ea typeface="ＭＳ Ｐゴシック" pitchFamily="34" charset="-128"/>
              </a:rPr>
              <a:t>knb.ecoinformatics.org</a:t>
            </a:r>
            <a:r>
              <a:rPr lang="en-US" dirty="0">
                <a:ea typeface="ＭＳ Ｐゴシック" pitchFamily="34" charset="-128"/>
              </a:rPr>
              <a:t>/</a:t>
            </a:r>
            <a:r>
              <a:rPr lang="en-US" dirty="0" err="1" smtClean="0">
                <a:ea typeface="ＭＳ Ｐゴシック" pitchFamily="34" charset="-128"/>
              </a:rPr>
              <a:t>index.jsp</a:t>
            </a:r>
            <a:endParaRPr lang="en-US" sz="2000" dirty="0">
              <a:ea typeface="ＭＳ Ｐゴシック" pitchFamily="34" charset="-128"/>
            </a:endParaRPr>
          </a:p>
          <a:p>
            <a:pPr lvl="1">
              <a:lnSpc>
                <a:spcPct val="90000"/>
              </a:lnSpc>
              <a:buClr>
                <a:schemeClr val="accent1">
                  <a:lumMod val="75000"/>
                </a:schemeClr>
              </a:buClr>
              <a:buSzPct val="90000"/>
              <a:defRPr/>
            </a:pPr>
            <a:r>
              <a:rPr lang="en-US" sz="2400" dirty="0" smtClean="0">
                <a:ea typeface="ＭＳ Ｐゴシック" pitchFamily="34" charset="-128"/>
              </a:rPr>
              <a:t>US Geological Survey</a:t>
            </a:r>
          </a:p>
          <a:p>
            <a:pPr lvl="2">
              <a:lnSpc>
                <a:spcPct val="90000"/>
              </a:lnSpc>
              <a:buClr>
                <a:schemeClr val="accent1">
                  <a:lumMod val="75000"/>
                </a:schemeClr>
              </a:buClr>
              <a:buSzPct val="100000"/>
              <a:defRPr/>
            </a:pPr>
            <a:r>
              <a:rPr lang="en-US" dirty="0" smtClean="0">
                <a:ea typeface="ＭＳ Ｐゴシック" pitchFamily="34" charset="-128"/>
              </a:rPr>
              <a:t>USGS </a:t>
            </a:r>
            <a:r>
              <a:rPr lang="en-US" dirty="0" smtClean="0">
                <a:ea typeface="ＭＳ Ｐゴシック" pitchFamily="34" charset="-128"/>
              </a:rPr>
              <a:t>Science Data Catalog</a:t>
            </a:r>
          </a:p>
          <a:p>
            <a:pPr lvl="2">
              <a:lnSpc>
                <a:spcPct val="90000"/>
              </a:lnSpc>
              <a:buClr>
                <a:schemeClr val="accent1">
                  <a:lumMod val="75000"/>
                </a:schemeClr>
              </a:buClr>
              <a:buSzPct val="100000"/>
              <a:defRPr/>
            </a:pPr>
            <a:r>
              <a:rPr lang="en-US" dirty="0">
                <a:ea typeface="ＭＳ Ｐゴシック" pitchFamily="34" charset="-128"/>
              </a:rPr>
              <a:t>http://</a:t>
            </a:r>
            <a:r>
              <a:rPr lang="en-US" dirty="0" err="1">
                <a:ea typeface="ＭＳ Ｐゴシック" pitchFamily="34" charset="-128"/>
              </a:rPr>
              <a:t>data.usgs.gov</a:t>
            </a:r>
            <a:r>
              <a:rPr lang="en-US" dirty="0">
                <a:ea typeface="ＭＳ Ｐゴシック" pitchFamily="34" charset="-128"/>
              </a:rPr>
              <a:t>/</a:t>
            </a:r>
            <a:r>
              <a:rPr lang="en-US" dirty="0" err="1">
                <a:ea typeface="ＭＳ Ｐゴシック" pitchFamily="34" charset="-128"/>
              </a:rPr>
              <a:t>datacatalog</a:t>
            </a:r>
            <a:endParaRPr lang="en-US" dirty="0" smtClean="0">
              <a:ea typeface="ＭＳ Ｐゴシック" pitchFamily="34" charset="-128"/>
            </a:endParaRPr>
          </a:p>
          <a:p>
            <a:pPr lvl="1">
              <a:lnSpc>
                <a:spcPct val="90000"/>
              </a:lnSpc>
              <a:buClr>
                <a:schemeClr val="accent1">
                  <a:lumMod val="75000"/>
                </a:schemeClr>
              </a:buClr>
              <a:buSzPct val="90000"/>
              <a:defRPr/>
            </a:pPr>
            <a:r>
              <a:rPr lang="en-US" sz="2400" dirty="0" smtClean="0">
                <a:ea typeface="ＭＳ Ｐゴシック" pitchFamily="34" charset="-128"/>
              </a:rPr>
              <a:t>ArcGIS </a:t>
            </a:r>
            <a:r>
              <a:rPr lang="en-US" sz="2400" dirty="0" smtClean="0">
                <a:ea typeface="ＭＳ Ｐゴシック" pitchFamily="34" charset="-128"/>
              </a:rPr>
              <a:t>Online</a:t>
            </a:r>
          </a:p>
          <a:p>
            <a:pPr lvl="2">
              <a:lnSpc>
                <a:spcPct val="90000"/>
              </a:lnSpc>
              <a:buClr>
                <a:schemeClr val="accent1">
                  <a:lumMod val="75000"/>
                </a:schemeClr>
              </a:buClr>
              <a:buSzPct val="100000"/>
              <a:defRPr/>
            </a:pPr>
            <a:r>
              <a:rPr lang="en-US" dirty="0" smtClean="0">
                <a:ea typeface="ＭＳ Ｐゴシック" pitchFamily="34" charset="-128"/>
              </a:rPr>
              <a:t>ESRI sponsored national geospatial data portal</a:t>
            </a:r>
          </a:p>
          <a:p>
            <a:pPr lvl="2">
              <a:lnSpc>
                <a:spcPct val="90000"/>
              </a:lnSpc>
              <a:defRPr/>
            </a:pPr>
            <a:r>
              <a:rPr lang="en-US" sz="2000" dirty="0" smtClean="0">
                <a:ea typeface="ＭＳ Ｐゴシック" pitchFamily="34" charset="-128"/>
                <a:hlinkClick r:id="rId5"/>
              </a:rPr>
              <a:t>http://www.geographynetwork.com</a:t>
            </a:r>
            <a:endParaRPr lang="en-US" sz="2000" dirty="0" smtClean="0">
              <a:ea typeface="ＭＳ Ｐゴシック" pitchFamily="34" charset="-128"/>
            </a:endParaRPr>
          </a:p>
        </p:txBody>
      </p:sp>
      <p:sp>
        <p:nvSpPr>
          <p:cNvPr id="13314" name="Title 1"/>
          <p:cNvSpPr>
            <a:spLocks noGrp="1"/>
          </p:cNvSpPr>
          <p:nvPr>
            <p:ph type="title"/>
          </p:nvPr>
        </p:nvSpPr>
        <p:spPr>
          <a:xfrm>
            <a:off x="23648" y="155992"/>
            <a:ext cx="9144000" cy="701018"/>
          </a:xfrm>
        </p:spPr>
        <p:txBody>
          <a:bodyPr>
            <a:normAutofit/>
          </a:bodyPr>
          <a:lstStyle/>
          <a:p>
            <a:r>
              <a:rPr lang="en-US" dirty="0" smtClean="0">
                <a:ea typeface="ＭＳ Ｐゴシック" pitchFamily="34" charset="-128"/>
              </a:rPr>
              <a:t>Data Distribution</a:t>
            </a:r>
            <a:r>
              <a:rPr lang="en-US" dirty="0" smtClean="0">
                <a:ea typeface="ＭＳ Ｐゴシック" pitchFamily="34" charset="-128"/>
              </a:rPr>
              <a:t>: </a:t>
            </a:r>
            <a:r>
              <a:rPr lang="en-US" dirty="0" smtClean="0">
                <a:ea typeface="ＭＳ Ｐゴシック" pitchFamily="34" charset="-128"/>
              </a:rPr>
              <a:t>Catalogs</a:t>
            </a:r>
            <a:endParaRPr lang="en-US" dirty="0" smtClean="0">
              <a:ea typeface="ＭＳ Ｐゴシック" pitchFamily="34" charset="-128"/>
            </a:endParaRPr>
          </a:p>
        </p:txBody>
      </p:sp>
      <p:pic>
        <p:nvPicPr>
          <p:cNvPr id="2" name="Picture 1" descr="globe.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3867" y="3225785"/>
            <a:ext cx="2794000" cy="1725121"/>
          </a:xfrm>
          <a:prstGeom prst="rect">
            <a:avLst/>
          </a:prstGeom>
        </p:spPr>
      </p:pic>
      <p:sp>
        <p:nvSpPr>
          <p:cNvPr id="6" name="TextBox 5"/>
          <p:cNvSpPr txBox="1"/>
          <p:nvPr/>
        </p:nvSpPr>
        <p:spPr>
          <a:xfrm rot="16200000">
            <a:off x="7525232" y="3467822"/>
            <a:ext cx="2676103" cy="230833"/>
          </a:xfrm>
          <a:prstGeom prst="rect">
            <a:avLst/>
          </a:prstGeom>
          <a:noFill/>
        </p:spPr>
        <p:txBody>
          <a:bodyPr wrap="square" rtlCol="0">
            <a:spAutoFit/>
          </a:bodyPr>
          <a:lstStyle/>
          <a:p>
            <a:r>
              <a:rPr lang="en-US" sz="900" dirty="0" smtClean="0">
                <a:solidFill>
                  <a:schemeClr val="bg1">
                    <a:lumMod val="75000"/>
                  </a:schemeClr>
                </a:solidFill>
              </a:rPr>
              <a:t>CC image by RGB12 on Flickr</a:t>
            </a:r>
            <a:endParaRPr lang="en-US" sz="900" dirty="0">
              <a:solidFill>
                <a:schemeClr val="bg1">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33" y="491912"/>
            <a:ext cx="7382933" cy="3781079"/>
          </a:xfrm>
          <a:prstGeom prst="rect">
            <a:avLst/>
          </a:prstGeom>
        </p:spPr>
      </p:pic>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19366"/>
            <a:ext cx="9144000" cy="701018"/>
          </a:xfrm>
        </p:spPr>
        <p:txBody>
          <a:bodyPr>
            <a:normAutofit/>
          </a:bodyPr>
          <a:lstStyle/>
          <a:p>
            <a:r>
              <a:rPr lang="en-US" sz="2800" dirty="0" smtClean="0">
                <a:ea typeface="ＭＳ Ｐゴシック" pitchFamily="34" charset="-128"/>
              </a:rPr>
              <a:t>Data Distribution Example</a:t>
            </a:r>
            <a:r>
              <a:rPr lang="en-US" sz="2800" dirty="0" smtClean="0">
                <a:ea typeface="ＭＳ Ｐゴシック" pitchFamily="34" charset="-128"/>
              </a:rPr>
              <a:t>: </a:t>
            </a:r>
            <a:r>
              <a:rPr lang="en-US" sz="2800" dirty="0" err="1" smtClean="0">
                <a:ea typeface="ＭＳ Ｐゴシック" pitchFamily="34" charset="-128"/>
              </a:rPr>
              <a:t>DataONE</a:t>
            </a:r>
            <a:endParaRPr lang="en-US" sz="2800" dirty="0" smtClean="0">
              <a:ea typeface="ＭＳ Ｐゴシック" pitchFamily="34" charset="-128"/>
            </a:endParaRPr>
          </a:p>
        </p:txBody>
      </p:sp>
      <p:pic>
        <p:nvPicPr>
          <p:cNvPr id="7" name="Picture 1" descr="Clearinghouse FGDC View.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9066" y="3230122"/>
            <a:ext cx="2844800" cy="2700004"/>
          </a:xfrm>
          <a:prstGeom prst="rect">
            <a:avLst/>
          </a:prstGeom>
          <a:noFill/>
          <a:ln w="9525">
            <a:solidFill>
              <a:srgbClr val="000000">
                <a:alpha val="97000"/>
              </a:srgbClr>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533" y="4742890"/>
            <a:ext cx="4987914" cy="1964267"/>
          </a:xfrm>
          <a:prstGeom prst="rect">
            <a:avLst/>
          </a:prstGeom>
          <a:ln>
            <a:solidFill>
              <a:schemeClr val="tx1">
                <a:alpha val="98000"/>
              </a:schemeClr>
            </a:solidFill>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r>
              <a:rPr lang="en-US" dirty="0" smtClean="0">
                <a:ea typeface="ＭＳ Ｐゴシック" pitchFamily="34" charset="-128"/>
              </a:rPr>
              <a:t>Metadata records can be used to track data provenance accurately</a:t>
            </a:r>
          </a:p>
          <a:p>
            <a:endParaRPr lang="en-US" dirty="0" smtClean="0">
              <a:ea typeface="ＭＳ Ｐゴシック" pitchFamily="34" charset="-128"/>
            </a:endParaRPr>
          </a:p>
          <a:p>
            <a:r>
              <a:rPr lang="en-US" dirty="0" smtClean="0">
                <a:ea typeface="ＭＳ Ｐゴシック" pitchFamily="34" charset="-128"/>
              </a:rPr>
              <a:t>Data </a:t>
            </a:r>
            <a:r>
              <a:rPr lang="en-US" dirty="0" smtClean="0">
                <a:ea typeface="ＭＳ Ｐゴシック" pitchFamily="34" charset="-128"/>
              </a:rPr>
              <a:t>Maintenance:</a:t>
            </a:r>
          </a:p>
          <a:p>
            <a:pPr lvl="1">
              <a:buClr>
                <a:schemeClr val="accent1">
                  <a:lumMod val="75000"/>
                </a:schemeClr>
              </a:buClr>
              <a:buSzPct val="90000"/>
            </a:pPr>
            <a:r>
              <a:rPr lang="en-US" dirty="0" smtClean="0">
                <a:ea typeface="ＭＳ Ｐゴシック" pitchFamily="34" charset="-128"/>
              </a:rPr>
              <a:t>Are the data current?</a:t>
            </a:r>
          </a:p>
          <a:p>
            <a:pPr lvl="1">
              <a:buClr>
                <a:schemeClr val="accent1">
                  <a:lumMod val="75000"/>
                </a:schemeClr>
              </a:buClr>
              <a:buSzPct val="90000"/>
            </a:pPr>
            <a:r>
              <a:rPr lang="en-US" dirty="0" smtClean="0">
                <a:ea typeface="ＭＳ Ｐゴシック" pitchFamily="34" charset="-128"/>
              </a:rPr>
              <a:t>Are </a:t>
            </a:r>
            <a:r>
              <a:rPr lang="en-US" dirty="0" smtClean="0">
                <a:ea typeface="ＭＳ Ｐゴシック" pitchFamily="34" charset="-128"/>
              </a:rPr>
              <a:t>the data </a:t>
            </a:r>
            <a:r>
              <a:rPr lang="en-US" dirty="0" smtClean="0">
                <a:ea typeface="ＭＳ Ｐゴシック" pitchFamily="34" charset="-128"/>
              </a:rPr>
              <a:t>in a reliable format?</a:t>
            </a:r>
          </a:p>
          <a:p>
            <a:pPr lvl="1">
              <a:buClr>
                <a:schemeClr val="accent1">
                  <a:lumMod val="75000"/>
                </a:schemeClr>
              </a:buClr>
              <a:buSzPct val="90000"/>
            </a:pPr>
            <a:r>
              <a:rPr lang="en-US" dirty="0" smtClean="0">
                <a:ea typeface="ＭＳ Ｐゴシック" pitchFamily="34" charset="-128"/>
              </a:rPr>
              <a:t>Where are the data stored? </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Data </a:t>
            </a:r>
            <a:r>
              <a:rPr lang="en-US" dirty="0" smtClean="0">
                <a:ea typeface="ＭＳ Ｐゴシック" pitchFamily="34" charset="-128"/>
              </a:rPr>
              <a:t>Update:</a:t>
            </a:r>
          </a:p>
          <a:p>
            <a:pPr lvl="1">
              <a:buClr>
                <a:schemeClr val="accent1">
                  <a:lumMod val="75000"/>
                </a:schemeClr>
              </a:buClr>
              <a:buSzPct val="90000"/>
            </a:pPr>
            <a:r>
              <a:rPr lang="en-US" dirty="0" smtClean="0">
                <a:ea typeface="ＭＳ Ｐゴシック" pitchFamily="34" charset="-128"/>
              </a:rPr>
              <a:t>Contact information</a:t>
            </a:r>
          </a:p>
          <a:p>
            <a:pPr lvl="1">
              <a:buClr>
                <a:schemeClr val="accent1">
                  <a:lumMod val="75000"/>
                </a:schemeClr>
              </a:buClr>
              <a:buSzPct val="90000"/>
            </a:pPr>
            <a:r>
              <a:rPr lang="en-US" dirty="0" smtClean="0">
                <a:ea typeface="ＭＳ Ｐゴシック" pitchFamily="34" charset="-128"/>
              </a:rPr>
              <a:t>Distribution policies, availability, pricing, URLs</a:t>
            </a:r>
          </a:p>
          <a:p>
            <a:pPr lvl="1">
              <a:buClr>
                <a:schemeClr val="accent1">
                  <a:lumMod val="75000"/>
                </a:schemeClr>
              </a:buClr>
              <a:buSzPct val="90000"/>
            </a:pPr>
            <a:r>
              <a:rPr lang="en-US" dirty="0" smtClean="0">
                <a:ea typeface="ＭＳ Ｐゴシック" pitchFamily="34" charset="-128"/>
              </a:rPr>
              <a:t>New derivations of the dataset</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235266"/>
            <a:ext cx="9144000" cy="701018"/>
          </a:xfrm>
        </p:spPr>
        <p:txBody>
          <a:bodyPr>
            <a:normAutofit/>
          </a:bodyPr>
          <a:lstStyle/>
          <a:p>
            <a:r>
              <a:rPr lang="en-US" dirty="0" smtClean="0">
                <a:ea typeface="ＭＳ Ｐゴシック" pitchFamily="34" charset="-128"/>
              </a:rPr>
              <a:t>Data Management</a:t>
            </a:r>
            <a:r>
              <a:rPr lang="en-US" dirty="0" smtClean="0">
                <a:ea typeface="ＭＳ Ｐゴシック" pitchFamily="34" charset="-128"/>
              </a:rPr>
              <a:t>: Maintenance and Update</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533183"/>
            <a:ext cx="7993117" cy="4737551"/>
          </a:xfrm>
        </p:spPr>
        <p:txBody>
          <a:bodyPr>
            <a:noAutofit/>
          </a:bodyPr>
          <a:lstStyle/>
          <a:p>
            <a:r>
              <a:rPr lang="en-US" dirty="0" smtClean="0">
                <a:ea typeface="ＭＳ Ｐゴシック" pitchFamily="34" charset="-128"/>
              </a:rPr>
              <a:t>Metadata allows you to repeat a scientific process if:</a:t>
            </a:r>
          </a:p>
          <a:p>
            <a:pPr lvl="1">
              <a:buClr>
                <a:schemeClr val="accent1">
                  <a:lumMod val="75000"/>
                </a:schemeClr>
              </a:buClr>
              <a:buSzPct val="90000"/>
            </a:pPr>
            <a:r>
              <a:rPr lang="en-US" sz="2400" dirty="0" smtClean="0">
                <a:ea typeface="ＭＳ Ｐゴシック" pitchFamily="34" charset="-128"/>
              </a:rPr>
              <a:t>methodologies are defined</a:t>
            </a:r>
          </a:p>
          <a:p>
            <a:pPr lvl="1">
              <a:buClr>
                <a:schemeClr val="accent1">
                  <a:lumMod val="75000"/>
                </a:schemeClr>
              </a:buClr>
              <a:buSzPct val="90000"/>
            </a:pPr>
            <a:r>
              <a:rPr lang="en-US" sz="2400" dirty="0" smtClean="0">
                <a:ea typeface="ＭＳ Ｐゴシック" pitchFamily="34" charset="-128"/>
              </a:rPr>
              <a:t>variables are defined</a:t>
            </a:r>
          </a:p>
          <a:p>
            <a:pPr lvl="1">
              <a:buClr>
                <a:schemeClr val="accent1">
                  <a:lumMod val="75000"/>
                </a:schemeClr>
              </a:buClr>
              <a:buSzPct val="90000"/>
            </a:pPr>
            <a:r>
              <a:rPr lang="en-US" sz="2400" dirty="0" smtClean="0">
                <a:ea typeface="ＭＳ Ｐゴシック" pitchFamily="34" charset="-128"/>
              </a:rPr>
              <a:t>analytical parameters are </a:t>
            </a:r>
            <a:r>
              <a:rPr lang="en-US" sz="2400" dirty="0" smtClean="0">
                <a:ea typeface="ＭＳ Ｐゴシック" pitchFamily="34" charset="-128"/>
              </a:rPr>
              <a:t>defined</a:t>
            </a:r>
          </a:p>
          <a:p>
            <a:endParaRPr lang="en-US" dirty="0" smtClean="0">
              <a:ea typeface="ＭＳ Ｐゴシック" pitchFamily="34" charset="-128"/>
            </a:endParaRPr>
          </a:p>
          <a:p>
            <a:r>
              <a:rPr lang="en-US" dirty="0" smtClean="0">
                <a:ea typeface="ＭＳ Ｐゴシック" pitchFamily="34" charset="-128"/>
              </a:rPr>
              <a:t>Metadata </a:t>
            </a:r>
            <a:r>
              <a:rPr lang="en-US" dirty="0" smtClean="0">
                <a:ea typeface="ＭＳ Ｐゴシック" pitchFamily="34" charset="-128"/>
              </a:rPr>
              <a:t>allows you to defend your                   </a:t>
            </a:r>
          </a:p>
          <a:p>
            <a:pPr>
              <a:buNone/>
            </a:pPr>
            <a:r>
              <a:rPr lang="en-US" dirty="0" smtClean="0">
                <a:ea typeface="ＭＳ Ｐゴシック" pitchFamily="34" charset="-128"/>
              </a:rPr>
              <a:t>    scientific process:</a:t>
            </a:r>
          </a:p>
          <a:p>
            <a:pPr lvl="1">
              <a:buClr>
                <a:schemeClr val="accent1">
                  <a:lumMod val="75000"/>
                </a:schemeClr>
              </a:buClr>
              <a:buSzPct val="90000"/>
            </a:pPr>
            <a:r>
              <a:rPr lang="en-US" sz="2400" dirty="0" smtClean="0">
                <a:ea typeface="ＭＳ Ｐゴシック" pitchFamily="34" charset="-128"/>
              </a:rPr>
              <a:t>demonstrate process </a:t>
            </a:r>
          </a:p>
          <a:p>
            <a:pPr lvl="1">
              <a:buClr>
                <a:schemeClr val="accent1">
                  <a:lumMod val="75000"/>
                </a:schemeClr>
              </a:buClr>
              <a:buSzPct val="90000"/>
            </a:pPr>
            <a:r>
              <a:rPr lang="en-US" sz="2400" dirty="0" smtClean="0">
                <a:ea typeface="ＭＳ Ｐゴシック" pitchFamily="34" charset="-128"/>
              </a:rPr>
              <a:t>increasingly </a:t>
            </a:r>
            <a:r>
              <a:rPr lang="en-US" sz="2400" dirty="0" smtClean="0">
                <a:ea typeface="ＭＳ Ｐゴシック" pitchFamily="34" charset="-128"/>
              </a:rPr>
              <a:t>data </a:t>
            </a:r>
            <a:r>
              <a:rPr lang="en-US" sz="2400" dirty="0" smtClean="0">
                <a:ea typeface="ＭＳ Ｐゴシック" pitchFamily="34" charset="-128"/>
              </a:rPr>
              <a:t>savvy </a:t>
            </a:r>
            <a:r>
              <a:rPr lang="en-US" sz="2400" dirty="0" smtClean="0">
                <a:ea typeface="ＭＳ Ｐゴシック" pitchFamily="34" charset="-128"/>
              </a:rPr>
              <a:t>public </a:t>
            </a:r>
            <a:br>
              <a:rPr lang="en-US" sz="2400" dirty="0" smtClean="0">
                <a:ea typeface="ＭＳ Ｐゴシック" pitchFamily="34" charset="-128"/>
              </a:rPr>
            </a:br>
            <a:r>
              <a:rPr lang="en-US" sz="2400" dirty="0" smtClean="0">
                <a:ea typeface="ＭＳ Ｐゴシック" pitchFamily="34" charset="-128"/>
              </a:rPr>
              <a:t>requires metadata for consumer information</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Data Management</a:t>
            </a:r>
            <a:r>
              <a:rPr lang="en-US" dirty="0" smtClean="0">
                <a:ea typeface="ＭＳ Ｐゴシック" pitchFamily="34" charset="-128"/>
              </a:rPr>
              <a:t>: </a:t>
            </a:r>
            <a:r>
              <a:rPr lang="en-US" dirty="0" smtClean="0">
                <a:ea typeface="ＭＳ Ｐゴシック" pitchFamily="34" charset="-128"/>
              </a:rPr>
              <a:t>Accountability</a:t>
            </a:r>
            <a:endParaRPr lang="en-US" dirty="0" smtClean="0">
              <a:ea typeface="ＭＳ Ｐゴシック" pitchFamily="34" charset="-128"/>
            </a:endParaRPr>
          </a:p>
        </p:txBody>
      </p:sp>
      <p:grpSp>
        <p:nvGrpSpPr>
          <p:cNvPr id="19" name="Group 4"/>
          <p:cNvGrpSpPr>
            <a:grpSpLocks/>
          </p:cNvGrpSpPr>
          <p:nvPr/>
        </p:nvGrpSpPr>
        <p:grpSpPr bwMode="auto">
          <a:xfrm>
            <a:off x="6396038" y="2413000"/>
            <a:ext cx="2286000" cy="2852738"/>
            <a:chOff x="3580" y="760"/>
            <a:chExt cx="2000" cy="2536"/>
          </a:xfrm>
          <a:solidFill>
            <a:schemeClr val="accent1">
              <a:lumMod val="60000"/>
              <a:lumOff val="40000"/>
            </a:schemeClr>
          </a:solidFill>
        </p:grpSpPr>
        <p:grpSp>
          <p:nvGrpSpPr>
            <p:cNvPr id="20" name="Group 5"/>
            <p:cNvGrpSpPr>
              <a:grpSpLocks/>
            </p:cNvGrpSpPr>
            <p:nvPr/>
          </p:nvGrpSpPr>
          <p:grpSpPr bwMode="auto">
            <a:xfrm>
              <a:off x="3580" y="1432"/>
              <a:ext cx="2000" cy="1864"/>
              <a:chOff x="3580" y="1040"/>
              <a:chExt cx="2000" cy="1864"/>
            </a:xfrm>
            <a:grpFill/>
          </p:grpSpPr>
          <p:sp>
            <p:nvSpPr>
              <p:cNvPr id="28" name="AutoShape 6"/>
              <p:cNvSpPr>
                <a:spLocks noChangeArrowheads="1"/>
              </p:cNvSpPr>
              <p:nvPr/>
            </p:nvSpPr>
            <p:spPr bwMode="auto">
              <a:xfrm>
                <a:off x="4232" y="1040"/>
                <a:ext cx="688" cy="504"/>
              </a:xfrm>
              <a:prstGeom prst="downArrowCallout">
                <a:avLst>
                  <a:gd name="adj1" fmla="val 34127"/>
                  <a:gd name="adj2" fmla="val 34127"/>
                  <a:gd name="adj3" fmla="val 16667"/>
                  <a:gd name="adj4" fmla="val 66667"/>
                </a:avLst>
              </a:prstGeom>
              <a:grpFill/>
              <a:ln w="12700" cap="sq">
                <a:solidFill>
                  <a:schemeClr val="tx1"/>
                </a:solidFill>
                <a:miter lim="800000"/>
                <a:headEnd type="none" w="sm" len="sm"/>
                <a:tailEnd type="none" w="sm" len="sm"/>
              </a:ln>
            </p:spPr>
            <p:txBody>
              <a:bodyPr wrap="none" anchor="ctr"/>
              <a:lstStyle/>
              <a:p>
                <a:pPr>
                  <a:defRPr/>
                </a:pPr>
                <a:endParaRPr lang="en-US">
                  <a:latin typeface="Arial" charset="0"/>
                </a:endParaRPr>
              </a:p>
            </p:txBody>
          </p:sp>
          <p:sp>
            <p:nvSpPr>
              <p:cNvPr id="29" name="AutoShape 7"/>
              <p:cNvSpPr>
                <a:spLocks noChangeArrowheads="1"/>
              </p:cNvSpPr>
              <p:nvPr/>
            </p:nvSpPr>
            <p:spPr bwMode="auto">
              <a:xfrm>
                <a:off x="4280" y="1588"/>
                <a:ext cx="584" cy="500"/>
              </a:xfrm>
              <a:prstGeom prst="flowChartMagneticDisk">
                <a:avLst/>
              </a:prstGeom>
              <a:grpFill/>
              <a:ln w="12700" cap="sq">
                <a:solidFill>
                  <a:schemeClr val="tx1"/>
                </a:solidFill>
                <a:round/>
                <a:headEnd type="none" w="sm" len="sm"/>
                <a:tailEnd type="none" w="sm" len="sm"/>
              </a:ln>
            </p:spPr>
            <p:txBody>
              <a:bodyPr wrap="none" anchor="ctr"/>
              <a:lstStyle/>
              <a:p>
                <a:pPr>
                  <a:defRPr/>
                </a:pPr>
                <a:endParaRPr lang="en-US">
                  <a:latin typeface="Arial" charset="0"/>
                </a:endParaRPr>
              </a:p>
            </p:txBody>
          </p:sp>
          <p:sp>
            <p:nvSpPr>
              <p:cNvPr id="30" name="AutoShape 8"/>
              <p:cNvSpPr>
                <a:spLocks noChangeArrowheads="1"/>
              </p:cNvSpPr>
              <p:nvPr/>
            </p:nvSpPr>
            <p:spPr bwMode="auto">
              <a:xfrm>
                <a:off x="4192" y="2184"/>
                <a:ext cx="760" cy="720"/>
              </a:xfrm>
              <a:prstGeom prst="flowChartMultidocument">
                <a:avLst/>
              </a:prstGeom>
              <a:grpFill/>
              <a:ln w="12700" cap="sq">
                <a:solidFill>
                  <a:schemeClr val="tx1"/>
                </a:solidFill>
                <a:miter lim="800000"/>
                <a:headEnd type="none" w="sm" len="sm"/>
                <a:tailEnd type="none" w="sm" len="sm"/>
              </a:ln>
            </p:spPr>
            <p:txBody>
              <a:bodyPr wrap="none" anchor="ctr"/>
              <a:lstStyle/>
              <a:p>
                <a:pPr>
                  <a:defRPr/>
                </a:pPr>
                <a:endParaRPr lang="en-US">
                  <a:latin typeface="Arial" charset="0"/>
                </a:endParaRPr>
              </a:p>
            </p:txBody>
          </p:sp>
          <p:sp>
            <p:nvSpPr>
              <p:cNvPr id="31" name="AutoShape 9"/>
              <p:cNvSpPr>
                <a:spLocks noChangeArrowheads="1"/>
              </p:cNvSpPr>
              <p:nvPr/>
            </p:nvSpPr>
            <p:spPr bwMode="auto">
              <a:xfrm rot="5400000">
                <a:off x="3474" y="1894"/>
                <a:ext cx="792" cy="580"/>
              </a:xfrm>
              <a:prstGeom prst="curvedUpArrow">
                <a:avLst>
                  <a:gd name="adj1" fmla="val 27310"/>
                  <a:gd name="adj2" fmla="val 54621"/>
                  <a:gd name="adj3" fmla="val 33333"/>
                </a:avLst>
              </a:prstGeom>
              <a:grpFill/>
              <a:ln w="12700" cap="sq">
                <a:solidFill>
                  <a:schemeClr val="tx1"/>
                </a:solidFill>
                <a:miter lim="800000"/>
                <a:headEnd type="none" w="sm" len="sm"/>
                <a:tailEnd type="none" w="sm" len="sm"/>
              </a:ln>
            </p:spPr>
            <p:txBody>
              <a:bodyPr wrap="none" anchor="ctr"/>
              <a:lstStyle/>
              <a:p>
                <a:pPr>
                  <a:defRPr/>
                </a:pPr>
                <a:endParaRPr lang="en-US">
                  <a:latin typeface="Arial" charset="0"/>
                </a:endParaRPr>
              </a:p>
            </p:txBody>
          </p:sp>
          <p:sp>
            <p:nvSpPr>
              <p:cNvPr id="32" name="AutoShape 10"/>
              <p:cNvSpPr>
                <a:spLocks noChangeArrowheads="1"/>
              </p:cNvSpPr>
              <p:nvPr/>
            </p:nvSpPr>
            <p:spPr bwMode="auto">
              <a:xfrm rot="16200000" flipH="1">
                <a:off x="4894" y="1894"/>
                <a:ext cx="792" cy="580"/>
              </a:xfrm>
              <a:prstGeom prst="curvedUpArrow">
                <a:avLst>
                  <a:gd name="adj1" fmla="val 27310"/>
                  <a:gd name="adj2" fmla="val 54621"/>
                  <a:gd name="adj3" fmla="val 33333"/>
                </a:avLst>
              </a:prstGeom>
              <a:grpFill/>
              <a:ln w="12700" cap="sq">
                <a:solidFill>
                  <a:schemeClr val="tx1"/>
                </a:solidFill>
                <a:miter lim="800000"/>
                <a:headEnd type="none" w="sm" len="sm"/>
                <a:tailEnd type="none" w="sm" len="sm"/>
              </a:ln>
            </p:spPr>
            <p:txBody>
              <a:bodyPr wrap="none" anchor="ctr"/>
              <a:lstStyle/>
              <a:p>
                <a:pPr>
                  <a:defRPr/>
                </a:pPr>
                <a:endParaRPr lang="en-US">
                  <a:latin typeface="Arial" charset="0"/>
                </a:endParaRPr>
              </a:p>
            </p:txBody>
          </p:sp>
        </p:grpSp>
        <p:grpSp>
          <p:nvGrpSpPr>
            <p:cNvPr id="21" name="Group 11"/>
            <p:cNvGrpSpPr>
              <a:grpSpLocks/>
            </p:cNvGrpSpPr>
            <p:nvPr/>
          </p:nvGrpSpPr>
          <p:grpSpPr bwMode="auto">
            <a:xfrm>
              <a:off x="3760" y="760"/>
              <a:ext cx="1616" cy="328"/>
              <a:chOff x="3760" y="648"/>
              <a:chExt cx="1616" cy="328"/>
            </a:xfrm>
            <a:grpFill/>
          </p:grpSpPr>
          <p:sp>
            <p:nvSpPr>
              <p:cNvPr id="25" name="AutoShape 12"/>
              <p:cNvSpPr>
                <a:spLocks noChangeArrowheads="1"/>
              </p:cNvSpPr>
              <p:nvPr/>
            </p:nvSpPr>
            <p:spPr bwMode="auto">
              <a:xfrm>
                <a:off x="3760" y="648"/>
                <a:ext cx="488" cy="328"/>
              </a:xfrm>
              <a:prstGeom prst="flowChartProcess">
                <a:avLst/>
              </a:prstGeom>
              <a:grpFill/>
              <a:ln w="12700" cap="sq">
                <a:solidFill>
                  <a:schemeClr val="tx1"/>
                </a:solidFill>
                <a:miter lim="800000"/>
                <a:headEnd type="none" w="sm" len="sm"/>
                <a:tailEnd type="none" w="sm" len="sm"/>
              </a:ln>
            </p:spPr>
            <p:txBody>
              <a:bodyPr wrap="none" anchor="ctr"/>
              <a:lstStyle/>
              <a:p>
                <a:pPr>
                  <a:defRPr/>
                </a:pPr>
                <a:endParaRPr lang="en-US">
                  <a:latin typeface="Arial" charset="0"/>
                </a:endParaRPr>
              </a:p>
            </p:txBody>
          </p:sp>
          <p:sp>
            <p:nvSpPr>
              <p:cNvPr id="26" name="AutoShape 13"/>
              <p:cNvSpPr>
                <a:spLocks noChangeArrowheads="1"/>
              </p:cNvSpPr>
              <p:nvPr/>
            </p:nvSpPr>
            <p:spPr bwMode="auto">
              <a:xfrm>
                <a:off x="4329" y="648"/>
                <a:ext cx="488" cy="328"/>
              </a:xfrm>
              <a:prstGeom prst="flowChartProcess">
                <a:avLst/>
              </a:prstGeom>
              <a:grpFill/>
              <a:ln w="12700" cap="sq">
                <a:solidFill>
                  <a:schemeClr val="tx1"/>
                </a:solidFill>
                <a:miter lim="800000"/>
                <a:headEnd type="none" w="sm" len="sm"/>
                <a:tailEnd type="none" w="sm" len="sm"/>
              </a:ln>
            </p:spPr>
            <p:txBody>
              <a:bodyPr wrap="none" anchor="ctr"/>
              <a:lstStyle/>
              <a:p>
                <a:pPr>
                  <a:defRPr/>
                </a:pPr>
                <a:endParaRPr lang="en-US">
                  <a:latin typeface="Arial" charset="0"/>
                </a:endParaRPr>
              </a:p>
            </p:txBody>
          </p:sp>
          <p:sp>
            <p:nvSpPr>
              <p:cNvPr id="27" name="AutoShape 14"/>
              <p:cNvSpPr>
                <a:spLocks noChangeArrowheads="1"/>
              </p:cNvSpPr>
              <p:nvPr/>
            </p:nvSpPr>
            <p:spPr bwMode="auto">
              <a:xfrm>
                <a:off x="4888" y="648"/>
                <a:ext cx="488" cy="328"/>
              </a:xfrm>
              <a:prstGeom prst="flowChartProcess">
                <a:avLst/>
              </a:prstGeom>
              <a:grpFill/>
              <a:ln w="12700" cap="sq">
                <a:solidFill>
                  <a:schemeClr val="tx1"/>
                </a:solidFill>
                <a:miter lim="800000"/>
                <a:headEnd type="none" w="sm" len="sm"/>
                <a:tailEnd type="none" w="sm" len="sm"/>
              </a:ln>
            </p:spPr>
            <p:txBody>
              <a:bodyPr wrap="none" anchor="ctr"/>
              <a:lstStyle/>
              <a:p>
                <a:pPr>
                  <a:defRPr/>
                </a:pPr>
                <a:endParaRPr lang="en-US">
                  <a:latin typeface="Arial" charset="0"/>
                </a:endParaRPr>
              </a:p>
            </p:txBody>
          </p:sp>
        </p:grpSp>
        <p:cxnSp>
          <p:nvCxnSpPr>
            <p:cNvPr id="22" name="AutoShape 15"/>
            <p:cNvCxnSpPr>
              <a:cxnSpLocks noChangeShapeType="1"/>
              <a:stCxn id="25" idx="2"/>
              <a:endCxn id="28" idx="0"/>
            </p:cNvCxnSpPr>
            <p:nvPr/>
          </p:nvCxnSpPr>
          <p:spPr bwMode="auto">
            <a:xfrm rot="16200000" flipH="1">
              <a:off x="4118" y="974"/>
              <a:ext cx="344" cy="572"/>
            </a:xfrm>
            <a:prstGeom prst="bentConnector3">
              <a:avLst>
                <a:gd name="adj1" fmla="val 50000"/>
              </a:avLst>
            </a:prstGeom>
            <a:grpFill/>
            <a:ln w="28575" cap="sq">
              <a:solidFill>
                <a:schemeClr val="tx1"/>
              </a:solidFill>
              <a:miter lim="800000"/>
              <a:headEnd type="none" w="sm" len="sm"/>
              <a:tailEnd type="triangle" w="sm" len="sm"/>
            </a:ln>
          </p:spPr>
        </p:cxnSp>
        <p:cxnSp>
          <p:nvCxnSpPr>
            <p:cNvPr id="23" name="AutoShape 16"/>
            <p:cNvCxnSpPr>
              <a:cxnSpLocks noChangeShapeType="1"/>
              <a:stCxn id="27" idx="2"/>
              <a:endCxn id="28" idx="0"/>
            </p:cNvCxnSpPr>
            <p:nvPr/>
          </p:nvCxnSpPr>
          <p:spPr bwMode="auto">
            <a:xfrm rot="5400000">
              <a:off x="4682" y="982"/>
              <a:ext cx="344" cy="556"/>
            </a:xfrm>
            <a:prstGeom prst="bentConnector3">
              <a:avLst>
                <a:gd name="adj1" fmla="val 50000"/>
              </a:avLst>
            </a:prstGeom>
            <a:grpFill/>
            <a:ln w="28575" cap="sq">
              <a:solidFill>
                <a:schemeClr val="tx1"/>
              </a:solidFill>
              <a:miter lim="800000"/>
              <a:headEnd type="none" w="sm" len="sm"/>
              <a:tailEnd type="triangle" w="sm" len="sm"/>
            </a:ln>
          </p:spPr>
        </p:cxnSp>
        <p:cxnSp>
          <p:nvCxnSpPr>
            <p:cNvPr id="24" name="AutoShape 17"/>
            <p:cNvCxnSpPr>
              <a:cxnSpLocks noChangeShapeType="1"/>
              <a:stCxn id="26" idx="2"/>
              <a:endCxn id="28" idx="0"/>
            </p:cNvCxnSpPr>
            <p:nvPr/>
          </p:nvCxnSpPr>
          <p:spPr bwMode="auto">
            <a:xfrm>
              <a:off x="4573" y="1088"/>
              <a:ext cx="3" cy="344"/>
            </a:xfrm>
            <a:prstGeom prst="straightConnector1">
              <a:avLst/>
            </a:prstGeom>
            <a:grpFill/>
            <a:ln w="28575" cap="sq">
              <a:solidFill>
                <a:schemeClr val="tx1"/>
              </a:solidFill>
              <a:round/>
              <a:headEnd type="none" w="sm" len="sm"/>
              <a:tailEnd type="triangle" w="sm" len="sm"/>
            </a:ln>
          </p:spPr>
        </p:cxnSp>
      </p:grpSp>
      <p:sp>
        <p:nvSpPr>
          <p:cNvPr id="33" name="Text Box 18"/>
          <p:cNvSpPr txBox="1">
            <a:spLocks noChangeArrowheads="1"/>
          </p:cNvSpPr>
          <p:nvPr/>
        </p:nvSpPr>
        <p:spPr bwMode="auto">
          <a:xfrm>
            <a:off x="6505575" y="1989138"/>
            <a:ext cx="2057400" cy="366712"/>
          </a:xfrm>
          <a:prstGeom prst="rect">
            <a:avLst/>
          </a:prstGeom>
          <a:noFill/>
          <a:ln w="9525">
            <a:noFill/>
            <a:miter lim="800000"/>
            <a:headEnd/>
            <a:tailEnd/>
          </a:ln>
        </p:spPr>
        <p:txBody>
          <a:bodyPr>
            <a:spAutoFit/>
          </a:bodyPr>
          <a:lstStyle/>
          <a:p>
            <a:pPr algn="ctr">
              <a:spcBef>
                <a:spcPct val="50000"/>
              </a:spcBef>
            </a:pPr>
            <a:r>
              <a:rPr lang="en-US" b="1" dirty="0">
                <a:solidFill>
                  <a:srgbClr val="C00000"/>
                </a:solidFill>
                <a:latin typeface="Verdana" pitchFamily="34" charset="0"/>
              </a:rPr>
              <a:t>INPUT</a:t>
            </a:r>
          </a:p>
        </p:txBody>
      </p:sp>
      <p:sp>
        <p:nvSpPr>
          <p:cNvPr id="34" name="Rectangle 19"/>
          <p:cNvSpPr>
            <a:spLocks noChangeArrowheads="1"/>
          </p:cNvSpPr>
          <p:nvPr/>
        </p:nvSpPr>
        <p:spPr bwMode="auto">
          <a:xfrm>
            <a:off x="6913563" y="5384800"/>
            <a:ext cx="1330325" cy="366713"/>
          </a:xfrm>
          <a:prstGeom prst="rect">
            <a:avLst/>
          </a:prstGeom>
          <a:noFill/>
          <a:ln w="9525">
            <a:noFill/>
            <a:miter lim="800000"/>
            <a:headEnd/>
            <a:tailEnd/>
          </a:ln>
        </p:spPr>
        <p:txBody>
          <a:bodyPr wrap="none">
            <a:spAutoFit/>
          </a:bodyPr>
          <a:lstStyle/>
          <a:p>
            <a:pPr algn="r">
              <a:spcBef>
                <a:spcPct val="50000"/>
              </a:spcBef>
            </a:pPr>
            <a:r>
              <a:rPr lang="en-US" b="1" dirty="0">
                <a:solidFill>
                  <a:srgbClr val="C00000"/>
                </a:solidFill>
                <a:latin typeface="Verdana" pitchFamily="34" charset="0"/>
              </a:rPr>
              <a:t>RESULTS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strVal val="#ppt_w*0.70"/>
                                          </p:val>
                                        </p:tav>
                                        <p:tav tm="100000">
                                          <p:val>
                                            <p:strVal val="#ppt_w"/>
                                          </p:val>
                                        </p:tav>
                                      </p:tavLst>
                                    </p:anim>
                                    <p:anim calcmode="lin" valueType="num">
                                      <p:cBhvr>
                                        <p:cTn id="8" dur="1000" fill="hold"/>
                                        <p:tgtEl>
                                          <p:spTgt spid="33"/>
                                        </p:tgtEl>
                                        <p:attrNameLst>
                                          <p:attrName>ppt_h</p:attrName>
                                        </p:attrNameLst>
                                      </p:cBhvr>
                                      <p:tavLst>
                                        <p:tav tm="0">
                                          <p:val>
                                            <p:strVal val="#ppt_h"/>
                                          </p:val>
                                        </p:tav>
                                        <p:tav tm="100000">
                                          <p:val>
                                            <p:strVal val="#ppt_h"/>
                                          </p:val>
                                        </p:tav>
                                      </p:tavLst>
                                    </p:anim>
                                    <p:animEffect transition="in" filter="fade">
                                      <p:cBhvr>
                                        <p:cTn id="9" dur="1000"/>
                                        <p:tgtEl>
                                          <p:spTgt spid="33"/>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2000" fill="hold"/>
                                        <p:tgtEl>
                                          <p:spTgt spid="34"/>
                                        </p:tgtEl>
                                        <p:attrNameLst>
                                          <p:attrName>ppt_w</p:attrName>
                                        </p:attrNameLst>
                                      </p:cBhvr>
                                      <p:tavLst>
                                        <p:tav tm="0">
                                          <p:val>
                                            <p:strVal val="#ppt_w*0.70"/>
                                          </p:val>
                                        </p:tav>
                                        <p:tav tm="100000">
                                          <p:val>
                                            <p:strVal val="#ppt_w"/>
                                          </p:val>
                                        </p:tav>
                                      </p:tavLst>
                                    </p:anim>
                                    <p:anim calcmode="lin" valueType="num">
                                      <p:cBhvr>
                                        <p:cTn id="14" dur="2000" fill="hold"/>
                                        <p:tgtEl>
                                          <p:spTgt spid="34"/>
                                        </p:tgtEl>
                                        <p:attrNameLst>
                                          <p:attrName>ppt_h</p:attrName>
                                        </p:attrNameLst>
                                      </p:cBhvr>
                                      <p:tavLst>
                                        <p:tav tm="0">
                                          <p:val>
                                            <p:strVal val="#ppt_h"/>
                                          </p:val>
                                        </p:tav>
                                        <p:tav tm="100000">
                                          <p:val>
                                            <p:strVal val="#ppt_h"/>
                                          </p:val>
                                        </p:tav>
                                      </p:tavLst>
                                    </p:anim>
                                    <p:animEffect transition="in" filter="fade">
                                      <p:cBhvr>
                                        <p:cTn id="1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736025" y="1413327"/>
            <a:ext cx="7993117" cy="4737551"/>
          </a:xfrm>
        </p:spPr>
        <p:txBody>
          <a:bodyPr>
            <a:noAutofit/>
          </a:bodyPr>
          <a:lstStyle/>
          <a:p>
            <a:pPr>
              <a:spcAft>
                <a:spcPct val="20000"/>
              </a:spcAft>
            </a:pPr>
            <a:r>
              <a:rPr lang="en-US" dirty="0" smtClean="0">
                <a:ea typeface="ＭＳ Ｐゴシック" pitchFamily="34" charset="-128"/>
              </a:rPr>
              <a:t>Explanation of metadata</a:t>
            </a:r>
          </a:p>
          <a:p>
            <a:pPr>
              <a:spcAft>
                <a:spcPct val="20000"/>
              </a:spcAft>
            </a:pPr>
            <a:r>
              <a:rPr lang="en-US" dirty="0">
                <a:ea typeface="ＭＳ Ｐゴシック" pitchFamily="34" charset="-128"/>
              </a:rPr>
              <a:t>Illustrate the value </a:t>
            </a:r>
            <a:r>
              <a:rPr lang="en-US" dirty="0" smtClean="0">
                <a:ea typeface="ＭＳ Ｐゴシック" pitchFamily="34" charset="-128"/>
              </a:rPr>
              <a:t>and utility of </a:t>
            </a:r>
            <a:r>
              <a:rPr lang="en-US" dirty="0">
                <a:ea typeface="ＭＳ Ｐゴシック" pitchFamily="34" charset="-128"/>
              </a:rPr>
              <a:t>metadata to data users, data providers, and </a:t>
            </a:r>
            <a:r>
              <a:rPr lang="en-US" dirty="0" smtClean="0">
                <a:ea typeface="ＭＳ Ｐゴシック" pitchFamily="34" charset="-128"/>
              </a:rPr>
              <a:t>organizations</a:t>
            </a:r>
            <a:endParaRPr lang="en-US" dirty="0" smtClean="0">
              <a:ea typeface="ＭＳ Ｐゴシック" pitchFamily="34" charset="-128"/>
            </a:endParaRPr>
          </a:p>
          <a:p>
            <a:pPr>
              <a:spcAft>
                <a:spcPct val="20000"/>
              </a:spcAft>
            </a:pPr>
            <a:r>
              <a:rPr lang="en-US" dirty="0" smtClean="0">
                <a:ea typeface="ＭＳ Ｐゴシック" pitchFamily="34" charset="-128"/>
              </a:rPr>
              <a:t>Examine information included in a metadata record</a:t>
            </a:r>
          </a:p>
          <a:p>
            <a:pPr>
              <a:spcAft>
                <a:spcPct val="20000"/>
              </a:spcAft>
            </a:pPr>
            <a:r>
              <a:rPr lang="en-US" dirty="0" smtClean="0">
                <a:ea typeface="ＭＳ Ｐゴシック" pitchFamily="34" charset="-128"/>
              </a:rPr>
              <a:t>Examples of metadata standards and how to choose</a:t>
            </a:r>
          </a:p>
          <a:p>
            <a:pPr>
              <a:spcAft>
                <a:spcPct val="20000"/>
              </a:spcAft>
              <a:buClr>
                <a:schemeClr val="accent1">
                  <a:lumMod val="75000"/>
                </a:schemeClr>
              </a:buClr>
              <a:buSzPct val="95000"/>
            </a:pPr>
            <a:r>
              <a:rPr lang="en-US" dirty="0" smtClean="0">
                <a:ea typeface="ＭＳ Ｐゴシック" pitchFamily="34" charset="-128"/>
              </a:rPr>
              <a:t>Preparing </a:t>
            </a:r>
            <a:r>
              <a:rPr lang="en-US" dirty="0">
                <a:ea typeface="ＭＳ Ｐゴシック" pitchFamily="34" charset="-128"/>
              </a:rPr>
              <a:t>to write metadata </a:t>
            </a:r>
          </a:p>
          <a:p>
            <a:pPr>
              <a:spcAft>
                <a:spcPct val="20000"/>
              </a:spcAft>
              <a:buClr>
                <a:schemeClr val="accent1">
                  <a:lumMod val="75000"/>
                </a:schemeClr>
              </a:buClr>
              <a:buSzPct val="95000"/>
            </a:pPr>
            <a:r>
              <a:rPr lang="en-US" dirty="0">
                <a:ea typeface="ＭＳ Ｐゴシック" pitchFamily="34" charset="-128"/>
              </a:rPr>
              <a:t>Tips for writing a quality metadata record</a:t>
            </a:r>
          </a:p>
          <a:p>
            <a:pPr>
              <a:spcAft>
                <a:spcPct val="20000"/>
              </a:spcAft>
            </a:pPr>
            <a:endParaRPr lang="en-US" dirty="0" smtClean="0">
              <a:ea typeface="ＭＳ Ｐゴシック" pitchFamily="34" charset="-128"/>
            </a:endParaRP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Lesson Topics</a:t>
            </a:r>
          </a:p>
        </p:txBody>
      </p:sp>
      <p:pic>
        <p:nvPicPr>
          <p:cNvPr id="21505" name="Picture 1" descr="C:\Users\Quercus2\Desktop\Alec Couros.jpg"/>
          <p:cNvPicPr>
            <a:picLocks noChangeAspect="1" noChangeArrowheads="1"/>
          </p:cNvPicPr>
          <p:nvPr/>
        </p:nvPicPr>
        <p:blipFill>
          <a:blip r:embed="rId3"/>
          <a:srcRect/>
          <a:stretch>
            <a:fillRect/>
          </a:stretch>
        </p:blipFill>
        <p:spPr bwMode="auto">
          <a:xfrm>
            <a:off x="3127526" y="5043504"/>
            <a:ext cx="2441458" cy="1627638"/>
          </a:xfrm>
          <a:prstGeom prst="rect">
            <a:avLst/>
          </a:prstGeom>
          <a:noFill/>
        </p:spPr>
      </p:pic>
      <p:sp>
        <p:nvSpPr>
          <p:cNvPr id="5" name="TextBox 4"/>
          <p:cNvSpPr txBox="1"/>
          <p:nvPr/>
        </p:nvSpPr>
        <p:spPr>
          <a:xfrm rot="16200000">
            <a:off x="4941412" y="5448033"/>
            <a:ext cx="1624477" cy="369332"/>
          </a:xfrm>
          <a:prstGeom prst="rect">
            <a:avLst/>
          </a:prstGeom>
          <a:noFill/>
        </p:spPr>
        <p:txBody>
          <a:bodyPr wrap="square" rtlCol="0">
            <a:spAutoFit/>
          </a:bodyPr>
          <a:lstStyle/>
          <a:p>
            <a:r>
              <a:rPr lang="en-US" sz="900" dirty="0" smtClean="0">
                <a:solidFill>
                  <a:schemeClr val="bg1">
                    <a:lumMod val="75000"/>
                  </a:schemeClr>
                </a:solidFill>
              </a:rPr>
              <a:t>CC image by Alec </a:t>
            </a:r>
            <a:r>
              <a:rPr lang="en-US" sz="900" dirty="0" err="1" smtClean="0">
                <a:solidFill>
                  <a:schemeClr val="bg1">
                    <a:lumMod val="75000"/>
                  </a:schemeClr>
                </a:solidFill>
              </a:rPr>
              <a:t>Couros</a:t>
            </a:r>
            <a:r>
              <a:rPr lang="en-US" sz="900" dirty="0" smtClean="0">
                <a:solidFill>
                  <a:schemeClr val="bg1">
                    <a:lumMod val="75000"/>
                  </a:schemeClr>
                </a:solidFill>
              </a:rPr>
              <a:t>  on </a:t>
            </a:r>
            <a:r>
              <a:rPr lang="en-US" sz="900" dirty="0" err="1" smtClean="0">
                <a:solidFill>
                  <a:schemeClr val="bg1">
                    <a:lumMod val="75000"/>
                  </a:schemeClr>
                </a:solidFill>
              </a:rPr>
              <a:t>Flickr</a:t>
            </a:r>
            <a:endParaRPr lang="en-US" sz="900" dirty="0">
              <a:solidFill>
                <a:schemeClr val="bg1">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398588"/>
            <a:ext cx="6460523" cy="4737551"/>
          </a:xfrm>
        </p:spPr>
        <p:txBody>
          <a:bodyPr>
            <a:noAutofit/>
          </a:bodyPr>
          <a:lstStyle/>
          <a:p>
            <a:pPr>
              <a:buNone/>
            </a:pPr>
            <a:r>
              <a:rPr lang="en-US" dirty="0" smtClean="0">
                <a:ea typeface="ＭＳ Ｐゴシック" pitchFamily="34" charset="-128"/>
              </a:rPr>
              <a:t>Metadata is a declaration of</a:t>
            </a:r>
            <a:r>
              <a:rPr lang="en-US" dirty="0" smtClean="0">
                <a:ea typeface="ＭＳ Ｐゴシック" pitchFamily="34" charset="-128"/>
              </a:rPr>
              <a:t>:</a:t>
            </a:r>
          </a:p>
          <a:p>
            <a:pPr>
              <a:buNone/>
            </a:pPr>
            <a:endParaRPr lang="en-US" dirty="0" smtClean="0">
              <a:ea typeface="ＭＳ Ｐゴシック" pitchFamily="34" charset="-128"/>
            </a:endParaRPr>
          </a:p>
          <a:p>
            <a:pPr lvl="1">
              <a:buClr>
                <a:schemeClr val="accent1">
                  <a:lumMod val="75000"/>
                </a:schemeClr>
              </a:buClr>
              <a:buSzPct val="90000"/>
              <a:buFont typeface="Arial" panose="020B0604020202020204" pitchFamily="34" charset="0"/>
              <a:buChar char="•"/>
            </a:pPr>
            <a:r>
              <a:rPr lang="en-US" sz="2400" dirty="0" smtClean="0">
                <a:ea typeface="ＭＳ Ｐゴシック" pitchFamily="34" charset="-128"/>
              </a:rPr>
              <a:t>Purpose – the originator</a:t>
            </a:r>
            <a:r>
              <a:rPr lang="en-US" altLang="en-US" sz="2400" dirty="0" smtClean="0">
                <a:ea typeface="ＭＳ Ｐゴシック" pitchFamily="34" charset="-128"/>
              </a:rPr>
              <a:t>’</a:t>
            </a:r>
            <a:r>
              <a:rPr lang="en-US" altLang="ja-JP" sz="2400" dirty="0" smtClean="0">
                <a:ea typeface="ＭＳ Ｐゴシック" pitchFamily="34" charset="-128"/>
              </a:rPr>
              <a:t>s intended application of the data</a:t>
            </a:r>
          </a:p>
          <a:p>
            <a:pPr lvl="1">
              <a:buClr>
                <a:schemeClr val="accent1">
                  <a:lumMod val="75000"/>
                </a:schemeClr>
              </a:buClr>
              <a:buSzPct val="90000"/>
              <a:buFont typeface="Arial" panose="020B0604020202020204" pitchFamily="34" charset="0"/>
              <a:buChar char="•"/>
            </a:pPr>
            <a:r>
              <a:rPr lang="en-US" sz="2400" dirty="0" smtClean="0">
                <a:ea typeface="ＭＳ Ｐゴシック" pitchFamily="34" charset="-128"/>
              </a:rPr>
              <a:t>Use Constraints - inappropriate applications of the data</a:t>
            </a:r>
          </a:p>
          <a:p>
            <a:pPr lvl="1">
              <a:buClr>
                <a:schemeClr val="accent1">
                  <a:lumMod val="75000"/>
                </a:schemeClr>
              </a:buClr>
              <a:buSzPct val="90000"/>
              <a:buFont typeface="Arial" panose="020B0604020202020204" pitchFamily="34" charset="0"/>
              <a:buChar char="•"/>
            </a:pPr>
            <a:r>
              <a:rPr lang="en-US" sz="2400" dirty="0" smtClean="0">
                <a:ea typeface="ＭＳ Ｐゴシック" pitchFamily="34" charset="-128"/>
              </a:rPr>
              <a:t>Completeness - features or geographies excluded from the data</a:t>
            </a:r>
          </a:p>
          <a:p>
            <a:pPr lvl="1">
              <a:buClr>
                <a:schemeClr val="accent1">
                  <a:lumMod val="75000"/>
                </a:schemeClr>
              </a:buClr>
              <a:buSzPct val="90000"/>
              <a:buFont typeface="Arial" panose="020B0604020202020204" pitchFamily="34" charset="0"/>
              <a:buChar char="•"/>
            </a:pPr>
            <a:r>
              <a:rPr lang="en-US" sz="2400" dirty="0" smtClean="0">
                <a:ea typeface="ＭＳ Ｐゴシック" pitchFamily="34" charset="-128"/>
              </a:rPr>
              <a:t>Distribution Liability - explicit liability of the data producer and assumed liability of the consumer</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Data Management</a:t>
            </a:r>
            <a:r>
              <a:rPr lang="en-US" dirty="0" smtClean="0">
                <a:ea typeface="ＭＳ Ｐゴシック" pitchFamily="34" charset="-128"/>
              </a:rPr>
              <a:t>: </a:t>
            </a:r>
            <a:r>
              <a:rPr lang="en-US" dirty="0" smtClean="0">
                <a:ea typeface="ＭＳ Ｐゴシック" pitchFamily="34" charset="-128"/>
              </a:rPr>
              <a:t>Liability</a:t>
            </a:r>
            <a:endParaRPr lang="en-US" dirty="0" smtClean="0">
              <a:ea typeface="ＭＳ Ｐゴシック" pitchFamily="34" charset="-128"/>
            </a:endParaRPr>
          </a:p>
        </p:txBody>
      </p:sp>
      <p:sp>
        <p:nvSpPr>
          <p:cNvPr id="4" name="Documents"/>
          <p:cNvSpPr>
            <a:spLocks noEditPoints="1" noChangeArrowheads="1"/>
          </p:cNvSpPr>
          <p:nvPr/>
        </p:nvSpPr>
        <p:spPr bwMode="auto">
          <a:xfrm>
            <a:off x="7059613" y="1584325"/>
            <a:ext cx="1714500" cy="1852613"/>
          </a:xfrm>
          <a:custGeom>
            <a:avLst/>
            <a:gdLst>
              <a:gd name="T0" fmla="*/ 0 w 21600"/>
              <a:gd name="T1" fmla="*/ 1 h 21600"/>
              <a:gd name="T2" fmla="*/ 1 w 21600"/>
              <a:gd name="T3" fmla="*/ 0 h 21600"/>
              <a:gd name="T4" fmla="*/ 5 w 21600"/>
              <a:gd name="T5" fmla="*/ 4 h 21600"/>
              <a:gd name="T6" fmla="*/ 5 w 21600"/>
              <a:gd name="T7" fmla="*/ 4 h 21600"/>
              <a:gd name="T8" fmla="*/ 5 w 21600"/>
              <a:gd name="T9" fmla="*/ 5 h 21600"/>
              <a:gd name="T10" fmla="*/ 5 w 21600"/>
              <a:gd name="T11" fmla="*/ 0 h 21600"/>
              <a:gd name="T12" fmla="*/ 5 w 21600"/>
              <a:gd name="T13" fmla="*/ 1 h 21600"/>
              <a:gd name="T14" fmla="*/ 0 w 21600"/>
              <a:gd name="T15" fmla="*/ 0 h 21600"/>
              <a:gd name="T16" fmla="*/ 5 w 21600"/>
              <a:gd name="T17" fmla="*/ 0 h 21600"/>
              <a:gd name="T18" fmla="*/ 3 w 21600"/>
              <a:gd name="T19" fmla="*/ 0 h 21600"/>
              <a:gd name="T20" fmla="*/ 0 w 21600"/>
              <a:gd name="T21" fmla="*/ 2 h 21600"/>
              <a:gd name="T22" fmla="*/ 5 w 21600"/>
              <a:gd name="T23" fmla="*/ 2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51 w 21600"/>
              <a:gd name="T37" fmla="*/ 4176 h 21600"/>
              <a:gd name="T38" fmla="*/ 16521 w 21600"/>
              <a:gd name="T39" fmla="*/ 17307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accent1">
              <a:lumMod val="60000"/>
              <a:lumOff val="40000"/>
            </a:schemeClr>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latin typeface="Arial" charset="0"/>
              <a:ea typeface="ＭＳ Ｐゴシック" charset="-128"/>
              <a:cs typeface="ＭＳ Ｐゴシック" charset="-128"/>
            </a:endParaRPr>
          </a:p>
        </p:txBody>
      </p:sp>
      <p:sp>
        <p:nvSpPr>
          <p:cNvPr id="5" name="Text Box 6"/>
          <p:cNvSpPr txBox="1">
            <a:spLocks noChangeArrowheads="1"/>
          </p:cNvSpPr>
          <p:nvPr/>
        </p:nvSpPr>
        <p:spPr bwMode="auto">
          <a:xfrm>
            <a:off x="7091145" y="1879456"/>
            <a:ext cx="1406465" cy="1338828"/>
          </a:xfrm>
          <a:prstGeom prst="rect">
            <a:avLst/>
          </a:prstGeom>
          <a:solidFill>
            <a:schemeClr val="accent1">
              <a:lumMod val="60000"/>
              <a:lumOff val="40000"/>
            </a:schemeClr>
          </a:solidFill>
          <a:ln w="12700" cap="sq">
            <a:noFill/>
            <a:miter lim="800000"/>
            <a:headEnd type="none" w="sm" len="sm"/>
            <a:tailEnd type="none" w="sm" len="sm"/>
          </a:ln>
        </p:spPr>
        <p:txBody>
          <a:bodyPr wrap="square">
            <a:spAutoFit/>
          </a:bodyPr>
          <a:lstStyle/>
          <a:p>
            <a:pPr>
              <a:spcBef>
                <a:spcPct val="50000"/>
              </a:spcBef>
              <a:defRPr/>
            </a:pPr>
            <a:r>
              <a:rPr lang="en-US" dirty="0">
                <a:latin typeface="Arial" charset="0"/>
              </a:rPr>
              <a:t>What to </a:t>
            </a:r>
            <a:r>
              <a:rPr lang="en-US" dirty="0" smtClean="0">
                <a:latin typeface="Arial" charset="0"/>
              </a:rPr>
              <a:t>do…</a:t>
            </a:r>
            <a:endParaRPr lang="en-US" dirty="0">
              <a:latin typeface="Arial" charset="0"/>
            </a:endParaRPr>
          </a:p>
          <a:p>
            <a:pPr>
              <a:spcBef>
                <a:spcPct val="50000"/>
              </a:spcBef>
              <a:defRPr/>
            </a:pPr>
            <a:r>
              <a:rPr lang="en-US" dirty="0">
                <a:latin typeface="Arial" charset="0"/>
              </a:rPr>
              <a:t>What not to do…</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886957" y="1561764"/>
            <a:ext cx="7993117" cy="4737551"/>
          </a:xfrm>
        </p:spPr>
        <p:txBody>
          <a:bodyPr>
            <a:noAutofit/>
          </a:bodyPr>
          <a:lstStyle/>
          <a:p>
            <a:pPr marL="0" indent="0">
              <a:buNone/>
            </a:pPr>
            <a:r>
              <a:rPr lang="en-US" dirty="0" smtClean="0">
                <a:ea typeface="ＭＳ Ｐゴシック" pitchFamily="34" charset="-128"/>
              </a:rPr>
              <a:t>Even if the value of data documentation is recognized, researchers are often concerned about the effort required to create metadata that effectively describe their data.</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Concerns About Creating Metadata</a:t>
            </a:r>
          </a:p>
        </p:txBody>
      </p:sp>
      <p:pic>
        <p:nvPicPr>
          <p:cNvPr id="2050" name="Picture 2" descr="C:\Users\Quercus2\Desktop\7269881_2c26974793_m.jpg"/>
          <p:cNvPicPr>
            <a:picLocks noChangeAspect="1" noChangeArrowheads="1"/>
          </p:cNvPicPr>
          <p:nvPr/>
        </p:nvPicPr>
        <p:blipFill>
          <a:blip r:embed="rId3"/>
          <a:srcRect/>
          <a:stretch>
            <a:fillRect/>
          </a:stretch>
        </p:blipFill>
        <p:spPr bwMode="auto">
          <a:xfrm>
            <a:off x="2785208" y="3133725"/>
            <a:ext cx="3177407" cy="2384205"/>
          </a:xfrm>
          <a:prstGeom prst="rect">
            <a:avLst/>
          </a:prstGeom>
          <a:noFill/>
        </p:spPr>
      </p:pic>
      <p:sp>
        <p:nvSpPr>
          <p:cNvPr id="6" name="TextBox 5"/>
          <p:cNvSpPr txBox="1"/>
          <p:nvPr/>
        </p:nvSpPr>
        <p:spPr>
          <a:xfrm rot="16200000">
            <a:off x="4818987" y="4272619"/>
            <a:ext cx="2421065" cy="230832"/>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waterlilysage</a:t>
            </a:r>
            <a:r>
              <a:rPr lang="en-US" sz="900" dirty="0" smtClean="0">
                <a:solidFill>
                  <a:schemeClr val="bg1">
                    <a:lumMod val="75000"/>
                  </a:schemeClr>
                </a:solidFill>
              </a:rPr>
              <a:t>  on </a:t>
            </a:r>
            <a:r>
              <a:rPr lang="en-US" sz="900" dirty="0" err="1" smtClean="0">
                <a:solidFill>
                  <a:schemeClr val="bg1">
                    <a:lumMod val="75000"/>
                  </a:schemeClr>
                </a:solidFill>
              </a:rPr>
              <a:t>Flickr</a:t>
            </a:r>
            <a:endParaRPr lang="en-US" sz="900" dirty="0">
              <a:solidFill>
                <a:schemeClr val="bg1">
                  <a:lumMod val="75000"/>
                </a:schemeClr>
              </a:solidFill>
            </a:endParaRPr>
          </a:p>
        </p:txBody>
      </p:sp>
    </p:spTree>
    <p:extLst>
      <p:ext uri="{BB962C8B-B14F-4D97-AF65-F5344CB8AC3E}">
        <p14:creationId xmlns:p14="http://schemas.microsoft.com/office/powerpoint/2010/main" val="3723785980"/>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23648" y="72362"/>
            <a:ext cx="9144000" cy="701018"/>
          </a:xfrm>
        </p:spPr>
        <p:txBody>
          <a:bodyPr>
            <a:normAutofit/>
          </a:bodyPr>
          <a:lstStyle/>
          <a:p>
            <a:r>
              <a:rPr lang="en-US" dirty="0" smtClean="0">
                <a:ea typeface="ＭＳ Ｐゴシック" pitchFamily="34" charset="-128"/>
              </a:rPr>
              <a:t>Concerns About Creating Metadata</a:t>
            </a:r>
          </a:p>
        </p:txBody>
      </p:sp>
      <p:graphicFrame>
        <p:nvGraphicFramePr>
          <p:cNvPr id="4" name="Table 3"/>
          <p:cNvGraphicFramePr>
            <a:graphicFrameLocks noGrp="1"/>
          </p:cNvGraphicFramePr>
          <p:nvPr>
            <p:extLst>
              <p:ext uri="{D42A27DB-BD31-4B8C-83A1-F6EECF244321}">
                <p14:modId xmlns:p14="http://schemas.microsoft.com/office/powerpoint/2010/main" val="1218957744"/>
              </p:ext>
            </p:extLst>
          </p:nvPr>
        </p:nvGraphicFramePr>
        <p:xfrm>
          <a:off x="228600" y="930545"/>
          <a:ext cx="8758237" cy="5798867"/>
        </p:xfrm>
        <a:graphic>
          <a:graphicData uri="http://schemas.openxmlformats.org/drawingml/2006/table">
            <a:tbl>
              <a:tblPr/>
              <a:tblGrid>
                <a:gridCol w="4380039"/>
                <a:gridCol w="4378198"/>
              </a:tblGrid>
              <a:tr h="59275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Calibri" charset="0"/>
                          <a:ea typeface="ＭＳ Ｐゴシック" charset="-128"/>
                          <a:cs typeface="Arial" charset="0"/>
                        </a:rPr>
                        <a:t>Concern</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alibri" charset="0"/>
                          <a:ea typeface="ＭＳ Ｐゴシック" charset="-128"/>
                          <a:cs typeface="Arial" charset="0"/>
                        </a:rPr>
                        <a:t>Solution</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65363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ea typeface="ＭＳ Ｐゴシック" charset="-128"/>
                          <a:cs typeface="Arial" charset="0"/>
                        </a:rPr>
                        <a:t>workload required to capture accurate robust metadata </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charset="0"/>
                          <a:ea typeface="ＭＳ Ｐゴシック" charset="-128"/>
                          <a:cs typeface="Arial" charset="0"/>
                        </a:rPr>
                        <a:t>incorporate metadata creation into data development process – distribute the effort</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26454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ea typeface="ＭＳ Ｐゴシック" charset="-128"/>
                          <a:cs typeface="Arial" charset="0"/>
                        </a:rPr>
                        <a:t>time and resources to create, manage, and maintain metadata</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charset="0"/>
                          <a:ea typeface="ＭＳ Ｐゴシック" charset="-128"/>
                          <a:cs typeface="Arial" charset="0"/>
                        </a:rPr>
                        <a:t>include in grant budget and schedule</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0233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charset="0"/>
                          <a:ea typeface="ＭＳ Ｐゴシック" charset="-128"/>
                          <a:cs typeface="Arial" charset="0"/>
                        </a:rPr>
                        <a:t>readability / usability of metadata</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charset="0"/>
                          <a:ea typeface="ＭＳ Ｐゴシック" charset="-128"/>
                          <a:cs typeface="Arial" charset="0"/>
                        </a:rPr>
                        <a:t>use a standardized metadata format</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26454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charset="0"/>
                          <a:ea typeface="ＭＳ Ｐゴシック" charset="-128"/>
                          <a:cs typeface="Arial" charset="0"/>
                        </a:rPr>
                        <a:t>discipline specific information and ontologies</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ea typeface="ＭＳ Ｐゴシック" charset="-128"/>
                          <a:cs typeface="Arial" charset="0"/>
                        </a:rPr>
                        <a:t>Use a standard ‘profile</a:t>
                      </a:r>
                      <a:r>
                        <a:rPr kumimoji="0" lang="en-US" sz="2400" b="0" i="0" u="none" strike="noStrike" cap="none" normalizeH="0" baseline="0" dirty="0" smtClean="0">
                          <a:ln>
                            <a:noFill/>
                          </a:ln>
                          <a:solidFill>
                            <a:srgbClr val="000000"/>
                          </a:solidFill>
                          <a:effectLst/>
                          <a:latin typeface="Calibri" charset="0"/>
                          <a:ea typeface="ＭＳ Ｐゴシック" charset="-128"/>
                          <a:cs typeface="Arial" charset="0"/>
                        </a:rPr>
                        <a:t>’ </a:t>
                      </a:r>
                      <a:r>
                        <a:rPr kumimoji="0" lang="en-US" sz="2400" b="0" i="0" u="none" strike="noStrike" cap="none" normalizeH="0" baseline="0" dirty="0" smtClean="0">
                          <a:ln>
                            <a:noFill/>
                          </a:ln>
                          <a:solidFill>
                            <a:srgbClr val="000000"/>
                          </a:solidFill>
                          <a:effectLst/>
                          <a:latin typeface="Calibri" charset="0"/>
                          <a:ea typeface="ＭＳ Ｐゴシック" charset="-128"/>
                          <a:cs typeface="Arial" charset="0"/>
                        </a:rPr>
                        <a:t>that supports discipline specific information</a:t>
                      </a:r>
                      <a:endParaRPr kumimoji="0" lang="en-US" sz="2400" b="0" i="0" u="none" strike="noStrike" cap="none" normalizeH="0" baseline="0" dirty="0" smtClean="0">
                        <a:ln>
                          <a:noFill/>
                        </a:ln>
                        <a:solidFill>
                          <a:srgbClr val="000000"/>
                        </a:solidFill>
                        <a:effectLst/>
                        <a:latin typeface="Calibri" charset="0"/>
                        <a:ea typeface="ＭＳ Ｐゴシック" charset="-128"/>
                        <a:cs typeface="Arial" charset="0"/>
                      </a:endParaRP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83979013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2259" y="826256"/>
            <a:ext cx="8208842" cy="4737551"/>
          </a:xfrm>
        </p:spPr>
        <p:txBody>
          <a:bodyPr>
            <a:noAutofit/>
          </a:bodyPr>
          <a:lstStyle/>
          <a:p>
            <a:pPr>
              <a:buSzPct val="100000"/>
            </a:pPr>
            <a:r>
              <a:rPr lang="en-US" dirty="0" smtClean="0">
                <a:ea typeface="ＭＳ Ｐゴシック" pitchFamily="34" charset="-128"/>
              </a:rPr>
              <a:t>A Standard provides a structure to describe data with:</a:t>
            </a:r>
          </a:p>
          <a:p>
            <a:pPr lvl="1">
              <a:buClr>
                <a:schemeClr val="accent1">
                  <a:lumMod val="75000"/>
                </a:schemeClr>
              </a:buClr>
              <a:buSzPct val="90000"/>
            </a:pPr>
            <a:r>
              <a:rPr lang="en-US" sz="2400" dirty="0" smtClean="0">
                <a:ea typeface="ＭＳ Ｐゴシック" pitchFamily="34" charset="-128"/>
              </a:rPr>
              <a:t>Common terms to allow consistency between records</a:t>
            </a:r>
          </a:p>
          <a:p>
            <a:pPr lvl="1">
              <a:buClr>
                <a:schemeClr val="accent1">
                  <a:lumMod val="75000"/>
                </a:schemeClr>
              </a:buClr>
              <a:buSzPct val="90000"/>
            </a:pPr>
            <a:r>
              <a:rPr lang="en-US" sz="2400" dirty="0" smtClean="0">
                <a:ea typeface="ＭＳ Ｐゴシック" pitchFamily="34" charset="-128"/>
              </a:rPr>
              <a:t>Common definitions for easier interpretation</a:t>
            </a:r>
          </a:p>
          <a:p>
            <a:pPr lvl="1">
              <a:buClr>
                <a:schemeClr val="accent1">
                  <a:lumMod val="75000"/>
                </a:schemeClr>
              </a:buClr>
              <a:buSzPct val="90000"/>
            </a:pPr>
            <a:r>
              <a:rPr lang="en-US" sz="2400" dirty="0" smtClean="0">
                <a:ea typeface="ＭＳ Ｐゴシック" pitchFamily="34" charset="-128"/>
              </a:rPr>
              <a:t>Common language for ease of communication</a:t>
            </a:r>
          </a:p>
          <a:p>
            <a:pPr lvl="1">
              <a:buClr>
                <a:schemeClr val="accent1">
                  <a:lumMod val="75000"/>
                </a:schemeClr>
              </a:buClr>
              <a:buSzPct val="90000"/>
            </a:pPr>
            <a:r>
              <a:rPr lang="en-US" sz="2400" dirty="0" smtClean="0">
                <a:ea typeface="ＭＳ Ｐゴシック" pitchFamily="34" charset="-128"/>
              </a:rPr>
              <a:t>Common structure to quickly locate information</a:t>
            </a:r>
          </a:p>
          <a:p>
            <a:pPr>
              <a:buSzPct val="100000"/>
            </a:pPr>
            <a:endParaRPr lang="en-US" dirty="0" smtClean="0">
              <a:ea typeface="ＭＳ Ｐゴシック" pitchFamily="34" charset="-128"/>
            </a:endParaRPr>
          </a:p>
          <a:p>
            <a:pPr>
              <a:buSzPct val="100000"/>
            </a:pPr>
            <a:r>
              <a:rPr lang="en-US" dirty="0" smtClean="0">
                <a:ea typeface="ＭＳ Ｐゴシック" pitchFamily="34" charset="-128"/>
              </a:rPr>
              <a:t>In </a:t>
            </a:r>
            <a:r>
              <a:rPr lang="en-US" dirty="0" smtClean="0">
                <a:ea typeface="ＭＳ Ｐゴシック" pitchFamily="34" charset="-128"/>
              </a:rPr>
              <a:t>search and retrieval, standards provide:</a:t>
            </a:r>
          </a:p>
          <a:p>
            <a:pPr lvl="1">
              <a:buClr>
                <a:schemeClr val="accent1">
                  <a:lumMod val="75000"/>
                </a:schemeClr>
              </a:buClr>
              <a:buSzPct val="90000"/>
            </a:pPr>
            <a:r>
              <a:rPr lang="en-US" sz="2400" dirty="0" smtClean="0">
                <a:ea typeface="ＭＳ Ｐゴシック" pitchFamily="34" charset="-128"/>
              </a:rPr>
              <a:t>Documentation structure in a reliable and predictable format for computer interpretation</a:t>
            </a:r>
          </a:p>
          <a:p>
            <a:pPr lvl="1">
              <a:buClr>
                <a:schemeClr val="accent1">
                  <a:lumMod val="75000"/>
                </a:schemeClr>
              </a:buClr>
              <a:buSzPct val="90000"/>
            </a:pPr>
            <a:r>
              <a:rPr lang="en-US" sz="2400" dirty="0" smtClean="0">
                <a:ea typeface="ＭＳ Ｐゴシック" pitchFamily="34" charset="-128"/>
              </a:rPr>
              <a:t>A uniform summary description of the dataset</a:t>
            </a:r>
          </a:p>
          <a:p>
            <a:pPr>
              <a:buClr>
                <a:srgbClr val="177F8A"/>
              </a:buClr>
              <a:buSzPct val="100000"/>
              <a:buNone/>
            </a:pPr>
            <a:endParaRPr lang="en-US" sz="2400" dirty="0" smtClean="0">
              <a:ea typeface="ＭＳ Ｐゴシック" pitchFamily="34" charset="-128"/>
            </a:endParaRPr>
          </a:p>
          <a:p>
            <a:pPr marL="109728" indent="0">
              <a:buNone/>
            </a:pPr>
            <a:endParaRPr lang="en-US" sz="2400" dirty="0" smtClean="0">
              <a:ea typeface="ＭＳ Ｐゴシック" pitchFamily="34" charset="-128"/>
            </a:endParaRPr>
          </a:p>
        </p:txBody>
      </p:sp>
      <p:sp>
        <p:nvSpPr>
          <p:cNvPr id="13314" name="Title 1"/>
          <p:cNvSpPr>
            <a:spLocks noGrp="1"/>
          </p:cNvSpPr>
          <p:nvPr>
            <p:ph type="title"/>
          </p:nvPr>
        </p:nvSpPr>
        <p:spPr>
          <a:xfrm>
            <a:off x="0" y="89202"/>
            <a:ext cx="9144000" cy="701018"/>
          </a:xfrm>
        </p:spPr>
        <p:txBody>
          <a:bodyPr>
            <a:normAutofit/>
          </a:bodyPr>
          <a:lstStyle/>
          <a:p>
            <a:r>
              <a:rPr lang="en-US" dirty="0" smtClean="0">
                <a:ea typeface="ＭＳ Ｐゴシック" pitchFamily="34" charset="-128"/>
              </a:rPr>
              <a:t>What is a Metadata Standard?</a:t>
            </a:r>
          </a:p>
        </p:txBody>
      </p:sp>
      <p:grpSp>
        <p:nvGrpSpPr>
          <p:cNvPr id="2" name="Group 1"/>
          <p:cNvGrpSpPr/>
          <p:nvPr/>
        </p:nvGrpSpPr>
        <p:grpSpPr>
          <a:xfrm>
            <a:off x="1963383" y="5000624"/>
            <a:ext cx="4551718" cy="1557341"/>
            <a:chOff x="1706207" y="4514847"/>
            <a:chExt cx="4747097" cy="1723712"/>
          </a:xfrm>
        </p:grpSpPr>
        <p:pic>
          <p:nvPicPr>
            <p:cNvPr id="4" name="Picture 7" descr="http://www.b2bweb.fr/wp-content/uploads/yql128.gif"/>
            <p:cNvPicPr>
              <a:picLocks noChangeAspect="1" noChangeArrowheads="1"/>
            </p:cNvPicPr>
            <p:nvPr/>
          </p:nvPicPr>
          <p:blipFill>
            <a:blip r:embed="rId3"/>
            <a:srcRect/>
            <a:stretch>
              <a:fillRect/>
            </a:stretch>
          </p:blipFill>
          <p:spPr bwMode="auto">
            <a:xfrm>
              <a:off x="3377820" y="4962813"/>
              <a:ext cx="965021" cy="965021"/>
            </a:xfrm>
            <a:prstGeom prst="rect">
              <a:avLst/>
            </a:prstGeom>
            <a:noFill/>
            <a:ln w="9525">
              <a:noFill/>
              <a:miter lim="800000"/>
              <a:headEnd/>
              <a:tailEnd/>
            </a:ln>
          </p:spPr>
        </p:pic>
        <p:pic>
          <p:nvPicPr>
            <p:cNvPr id="5" name="Picture 13" descr="http://www.i3a.org/wp-content/uploads/2008/03/example-metadata.gif"/>
            <p:cNvPicPr>
              <a:picLocks noChangeAspect="1" noChangeArrowheads="1"/>
            </p:cNvPicPr>
            <p:nvPr/>
          </p:nvPicPr>
          <p:blipFill>
            <a:blip r:embed="rId4"/>
            <a:srcRect/>
            <a:stretch>
              <a:fillRect/>
            </a:stretch>
          </p:blipFill>
          <p:spPr bwMode="auto">
            <a:xfrm>
              <a:off x="1706207" y="4514847"/>
              <a:ext cx="1480845" cy="1723712"/>
            </a:xfrm>
            <a:prstGeom prst="rect">
              <a:avLst/>
            </a:prstGeom>
            <a:noFill/>
            <a:ln w="9525">
              <a:noFill/>
              <a:miter lim="800000"/>
              <a:headEnd/>
              <a:tailEnd/>
            </a:ln>
          </p:spPr>
        </p:pic>
        <p:pic>
          <p:nvPicPr>
            <p:cNvPr id="6" name="Picture 2" descr="C:\Users\Quercus2\Desktop\3297941286_2d462becbe_m.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5000" contrast="-21000"/>
                      </a14:imgEffect>
                    </a14:imgLayer>
                  </a14:imgProps>
                </a:ext>
              </a:extLst>
            </a:blip>
            <a:srcRect/>
            <a:stretch>
              <a:fillRect/>
            </a:stretch>
          </p:blipFill>
          <p:spPr bwMode="auto">
            <a:xfrm>
              <a:off x="4444336" y="4822810"/>
              <a:ext cx="1668424" cy="1251318"/>
            </a:xfrm>
            <a:prstGeom prst="rect">
              <a:avLst/>
            </a:prstGeom>
            <a:noFill/>
          </p:spPr>
        </p:pic>
        <p:sp>
          <p:nvSpPr>
            <p:cNvPr id="7" name="TextBox 6"/>
            <p:cNvSpPr txBox="1"/>
            <p:nvPr/>
          </p:nvSpPr>
          <p:spPr>
            <a:xfrm rot="16200000">
              <a:off x="5560763" y="5269817"/>
              <a:ext cx="1415749" cy="369332"/>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ccarlstead</a:t>
              </a:r>
              <a:r>
                <a:rPr lang="en-US" sz="900" dirty="0" smtClean="0">
                  <a:solidFill>
                    <a:schemeClr val="bg1">
                      <a:lumMod val="75000"/>
                    </a:schemeClr>
                  </a:solidFill>
                </a:rPr>
                <a:t> on Flickr</a:t>
              </a:r>
              <a:endParaRPr lang="en-US" sz="900" dirty="0">
                <a:solidFill>
                  <a:schemeClr val="bg1">
                    <a:lumMod val="75000"/>
                  </a:schemeClr>
                </a:solidFill>
              </a:endParaRPr>
            </a:p>
          </p:txBody>
        </p:sp>
      </p:gr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1" y="1318870"/>
            <a:ext cx="4328509" cy="4737551"/>
          </a:xfrm>
        </p:spPr>
        <p:txBody>
          <a:bodyPr>
            <a:noAutofit/>
          </a:bodyPr>
          <a:lstStyle/>
          <a:p>
            <a:pPr>
              <a:buSzPct val="100000"/>
              <a:buNone/>
            </a:pPr>
            <a:r>
              <a:rPr lang="en-US" dirty="0" smtClean="0">
                <a:ea typeface="ＭＳ Ｐゴシック" pitchFamily="34" charset="-128"/>
              </a:rPr>
              <a:t>Components of metadata: </a:t>
            </a:r>
          </a:p>
          <a:p>
            <a:pPr lvl="1">
              <a:buFont typeface="Arial" panose="020B0604020202020204" pitchFamily="34" charset="0"/>
              <a:buChar char="•"/>
            </a:pPr>
            <a:r>
              <a:rPr lang="en-US" sz="2400" dirty="0" smtClean="0">
                <a:ea typeface="ＭＳ Ｐゴシック" pitchFamily="34" charset="-128"/>
              </a:rPr>
              <a:t>A metadata standard is made up of defined </a:t>
            </a:r>
            <a:r>
              <a:rPr lang="en-US" sz="2400" u="sng" dirty="0" smtClean="0">
                <a:ea typeface="ＭＳ Ｐゴシック" pitchFamily="34" charset="-128"/>
              </a:rPr>
              <a:t>elements</a:t>
            </a:r>
            <a:r>
              <a:rPr lang="en-US" sz="2400" dirty="0" smtClean="0">
                <a:ea typeface="ＭＳ Ｐゴシック" pitchFamily="34" charset="-128"/>
              </a:rPr>
              <a:t>, including the type of information the user should enter (e.g. text, numbers, date). </a:t>
            </a:r>
            <a:endParaRPr lang="en-US" sz="2400" dirty="0" smtClean="0">
              <a:ea typeface="ＭＳ Ｐゴシック" pitchFamily="34" charset="-128"/>
            </a:endParaRPr>
          </a:p>
          <a:p>
            <a:pPr lvl="1">
              <a:buFont typeface="Arial" panose="020B0604020202020204" pitchFamily="34" charset="0"/>
              <a:buChar char="•"/>
            </a:pPr>
            <a:endParaRPr lang="en-US" sz="2400" dirty="0" smtClean="0">
              <a:ea typeface="ＭＳ Ｐゴシック" pitchFamily="34" charset="-128"/>
            </a:endParaRPr>
          </a:p>
          <a:p>
            <a:pPr lvl="1">
              <a:buFont typeface="Arial" panose="020B0604020202020204" pitchFamily="34" charset="0"/>
              <a:buChar char="•"/>
            </a:pPr>
            <a:r>
              <a:rPr lang="en-US" sz="2400" dirty="0" smtClean="0">
                <a:ea typeface="ＭＳ Ｐゴシック" pitchFamily="34" charset="-128"/>
              </a:rPr>
              <a:t>Examples </a:t>
            </a:r>
            <a:r>
              <a:rPr lang="en-US" sz="2400" dirty="0" smtClean="0">
                <a:ea typeface="ＭＳ Ｐゴシック" pitchFamily="34" charset="-128"/>
              </a:rPr>
              <a:t>of elements include Title, Abstract, Keyword, Online </a:t>
            </a:r>
            <a:r>
              <a:rPr lang="en-US" sz="2400" dirty="0" smtClean="0">
                <a:ea typeface="ＭＳ Ｐゴシック" pitchFamily="34" charset="-128"/>
              </a:rPr>
              <a:t>Link</a:t>
            </a:r>
          </a:p>
          <a:p>
            <a:pPr>
              <a:buClr>
                <a:srgbClr val="177F8A"/>
              </a:buClr>
              <a:buSzPct val="100000"/>
              <a:buNone/>
            </a:pPr>
            <a:endParaRPr lang="en-US" sz="2400" dirty="0" smtClean="0">
              <a:ea typeface="ＭＳ Ｐゴシック" pitchFamily="34" charset="-128"/>
            </a:endParaRPr>
          </a:p>
          <a:p>
            <a:pPr marL="109728" indent="0">
              <a:buNone/>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What does a </a:t>
            </a:r>
            <a:r>
              <a:rPr lang="en-US" dirty="0">
                <a:ea typeface="ＭＳ Ｐゴシック" pitchFamily="34" charset="-128"/>
              </a:rPr>
              <a:t>m</a:t>
            </a:r>
            <a:r>
              <a:rPr lang="en-US" dirty="0" smtClean="0">
                <a:ea typeface="ＭＳ Ｐゴシック" pitchFamily="34" charset="-128"/>
              </a:rPr>
              <a:t>etadata </a:t>
            </a:r>
            <a:r>
              <a:rPr lang="en-US" dirty="0">
                <a:ea typeface="ＭＳ Ｐゴシック" pitchFamily="34" charset="-128"/>
              </a:rPr>
              <a:t>s</a:t>
            </a:r>
            <a:r>
              <a:rPr lang="en-US" dirty="0" smtClean="0">
                <a:ea typeface="ＭＳ Ｐゴシック" pitchFamily="34" charset="-128"/>
              </a:rPr>
              <a:t>tandard include?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4105" y="1668780"/>
            <a:ext cx="3643655" cy="34589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9271851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What Does a Metadata Record Look Like?</a:t>
            </a:r>
          </a:p>
        </p:txBody>
      </p:sp>
      <p:pic>
        <p:nvPicPr>
          <p:cNvPr id="4" name="Picture 3" descr="fullmetadatarecord"/>
          <p:cNvPicPr>
            <a:picLocks noChangeAspect="1" noChangeArrowheads="1"/>
          </p:cNvPicPr>
          <p:nvPr/>
        </p:nvPicPr>
        <p:blipFill>
          <a:blip r:embed="rId3"/>
          <a:srcRect b="810"/>
          <a:stretch>
            <a:fillRect/>
          </a:stretch>
        </p:blipFill>
        <p:spPr>
          <a:xfrm>
            <a:off x="613865" y="1292944"/>
            <a:ext cx="7229475" cy="4828813"/>
          </a:xfrm>
          <a:prstGeom prst="rect">
            <a:avLst/>
          </a:prstGeom>
          <a:noFill/>
        </p:spPr>
      </p:pic>
      <p:pic>
        <p:nvPicPr>
          <p:cNvPr id="37890" name="Picture 2" descr="C:\Users\Quercus2\Desktop\I like.jpg"/>
          <p:cNvPicPr>
            <a:picLocks noChangeAspect="1" noChangeArrowheads="1"/>
          </p:cNvPicPr>
          <p:nvPr/>
        </p:nvPicPr>
        <p:blipFill>
          <a:blip r:embed="rId4"/>
          <a:srcRect/>
          <a:stretch>
            <a:fillRect/>
          </a:stretch>
        </p:blipFill>
        <p:spPr bwMode="auto">
          <a:xfrm>
            <a:off x="6952816" y="1192927"/>
            <a:ext cx="1733987" cy="1518741"/>
          </a:xfrm>
          <a:prstGeom prst="rect">
            <a:avLst/>
          </a:prstGeom>
          <a:noFill/>
        </p:spPr>
      </p:pic>
      <p:sp>
        <p:nvSpPr>
          <p:cNvPr id="8" name="TextBox 7"/>
          <p:cNvSpPr txBox="1"/>
          <p:nvPr/>
        </p:nvSpPr>
        <p:spPr>
          <a:xfrm rot="16200000">
            <a:off x="7416543" y="1343926"/>
            <a:ext cx="2676102" cy="230832"/>
          </a:xfrm>
          <a:prstGeom prst="rect">
            <a:avLst/>
          </a:prstGeom>
          <a:noFill/>
        </p:spPr>
        <p:txBody>
          <a:bodyPr wrap="square" rtlCol="0">
            <a:spAutoFit/>
          </a:bodyPr>
          <a:lstStyle/>
          <a:p>
            <a:r>
              <a:rPr lang="en-US" sz="900" dirty="0" smtClean="0">
                <a:solidFill>
                  <a:schemeClr val="bg1">
                    <a:lumMod val="75000"/>
                  </a:schemeClr>
                </a:solidFill>
              </a:rPr>
              <a:t>CC image by I like on </a:t>
            </a:r>
            <a:r>
              <a:rPr lang="en-US" sz="900" dirty="0" err="1" smtClean="0">
                <a:solidFill>
                  <a:schemeClr val="bg1">
                    <a:lumMod val="75000"/>
                  </a:schemeClr>
                </a:solidFill>
              </a:rPr>
              <a:t>Flickr</a:t>
            </a:r>
            <a:endParaRPr lang="en-US" sz="900" dirty="0">
              <a:solidFill>
                <a:schemeClr val="bg1">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ath.tiff"/>
          <p:cNvPicPr>
            <a:picLocks noGrp="1" noChangeAspect="1"/>
          </p:cNvPicPr>
          <p:nvPr>
            <p:ph idx="1"/>
          </p:nvPr>
        </p:nvPicPr>
        <p:blipFill>
          <a:blip r:embed="rId3">
            <a:extLst>
              <a:ext uri="{28A0092B-C50C-407E-A947-70E740481C1C}">
                <a14:useLocalDpi xmlns:a14="http://schemas.microsoft.com/office/drawing/2010/main" val="0"/>
              </a:ext>
            </a:extLst>
          </a:blip>
          <a:srcRect t="11970" b="11970"/>
          <a:stretch>
            <a:fillRect/>
          </a:stretch>
        </p:blipFill>
        <p:spPr>
          <a:xfrm>
            <a:off x="1258888" y="1631950"/>
            <a:ext cx="6718029" cy="3981450"/>
          </a:xfrm>
        </p:spPr>
      </p:pic>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Choosing Metadata Standards</a:t>
            </a:r>
          </a:p>
        </p:txBody>
      </p:sp>
      <p:sp>
        <p:nvSpPr>
          <p:cNvPr id="4" name="TextBox 3"/>
          <p:cNvSpPr txBox="1"/>
          <p:nvPr/>
        </p:nvSpPr>
        <p:spPr>
          <a:xfrm rot="16200000">
            <a:off x="6206576" y="3752527"/>
            <a:ext cx="3662364" cy="230832"/>
          </a:xfrm>
          <a:prstGeom prst="rect">
            <a:avLst/>
          </a:prstGeom>
          <a:noFill/>
        </p:spPr>
        <p:txBody>
          <a:bodyPr wrap="square" rtlCol="0">
            <a:spAutoFit/>
          </a:bodyPr>
          <a:lstStyle/>
          <a:p>
            <a:r>
              <a:rPr lang="en-US" sz="900" dirty="0" smtClean="0">
                <a:solidFill>
                  <a:schemeClr val="bg1">
                    <a:lumMod val="75000"/>
                  </a:schemeClr>
                </a:solidFill>
              </a:rPr>
              <a:t>Image courtesy of </a:t>
            </a:r>
            <a:r>
              <a:rPr lang="en-US" sz="900" dirty="0" err="1" smtClean="0">
                <a:solidFill>
                  <a:schemeClr val="bg1">
                    <a:lumMod val="75000"/>
                  </a:schemeClr>
                </a:solidFill>
              </a:rPr>
              <a:t>Viv</a:t>
            </a:r>
            <a:r>
              <a:rPr lang="en-US" sz="900" dirty="0" smtClean="0">
                <a:solidFill>
                  <a:schemeClr val="bg1">
                    <a:lumMod val="75000"/>
                  </a:schemeClr>
                </a:solidFill>
              </a:rPr>
              <a:t> Hutchinson</a:t>
            </a:r>
            <a:endParaRPr lang="en-US" sz="900" dirty="0">
              <a:solidFill>
                <a:schemeClr val="bg1">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00038" y="1001030"/>
            <a:ext cx="8254233" cy="4737551"/>
          </a:xfrm>
        </p:spPr>
        <p:txBody>
          <a:bodyPr>
            <a:noAutofit/>
          </a:bodyPr>
          <a:lstStyle/>
          <a:p>
            <a:pPr>
              <a:buSzPct val="100000"/>
            </a:pPr>
            <a:r>
              <a:rPr lang="en-US" b="1" dirty="0" smtClean="0">
                <a:ea typeface="ＭＳ Ｐゴシック" pitchFamily="34" charset="-128"/>
              </a:rPr>
              <a:t>Dublin Core Element Set</a:t>
            </a:r>
          </a:p>
          <a:p>
            <a:pPr lvl="1">
              <a:buClr>
                <a:schemeClr val="accent1">
                  <a:lumMod val="75000"/>
                </a:schemeClr>
              </a:buClr>
              <a:buSzPct val="90000"/>
            </a:pPr>
            <a:r>
              <a:rPr lang="en-US" sz="2400" dirty="0" smtClean="0">
                <a:ea typeface="ＭＳ Ｐゴシック" pitchFamily="34" charset="-128"/>
              </a:rPr>
              <a:t>Emphasis on web resources, publications</a:t>
            </a:r>
          </a:p>
          <a:p>
            <a:pPr lvl="1">
              <a:buClr>
                <a:schemeClr val="accent1">
                  <a:lumMod val="75000"/>
                </a:schemeClr>
              </a:buClr>
              <a:buSzPct val="90000"/>
            </a:pPr>
            <a:r>
              <a:rPr lang="en-US" sz="2400" dirty="0">
                <a:ea typeface="ＭＳ Ｐゴシック" pitchFamily="34" charset="-128"/>
                <a:hlinkClick r:id="rId3"/>
              </a:rPr>
              <a:t>http://</a:t>
            </a:r>
            <a:r>
              <a:rPr lang="en-US" sz="2400" dirty="0" err="1">
                <a:ea typeface="ＭＳ Ｐゴシック" pitchFamily="34" charset="-128"/>
                <a:hlinkClick r:id="rId3"/>
              </a:rPr>
              <a:t>dublincore.org</a:t>
            </a:r>
            <a:r>
              <a:rPr lang="en-US" sz="2400" dirty="0">
                <a:ea typeface="ＭＳ Ｐゴシック" pitchFamily="34" charset="-128"/>
                <a:hlinkClick r:id="rId3"/>
              </a:rPr>
              <a:t>/documents/</a:t>
            </a:r>
            <a:r>
              <a:rPr lang="en-US" sz="2400" dirty="0" err="1">
                <a:ea typeface="ＭＳ Ｐゴシック" pitchFamily="34" charset="-128"/>
                <a:hlinkClick r:id="rId3"/>
              </a:rPr>
              <a:t>dces</a:t>
            </a:r>
            <a:r>
              <a:rPr lang="en-US" sz="2400" dirty="0">
                <a:ea typeface="ＭＳ Ｐゴシック" pitchFamily="34" charset="-128"/>
                <a:hlinkClick r:id="rId3"/>
              </a:rPr>
              <a:t>/</a:t>
            </a:r>
            <a:endParaRPr lang="en-US" sz="2400" dirty="0" smtClean="0">
              <a:ea typeface="ＭＳ Ｐゴシック" pitchFamily="34" charset="-128"/>
            </a:endParaRPr>
          </a:p>
          <a:p>
            <a:pPr>
              <a:buSzPct val="100000"/>
            </a:pPr>
            <a:r>
              <a:rPr lang="en-US" b="1" dirty="0" smtClean="0">
                <a:ea typeface="ＭＳ Ｐゴシック" pitchFamily="34" charset="-128"/>
              </a:rPr>
              <a:t>FGDC Content Standard for Digital Geospatial Metadata (CSDGM)</a:t>
            </a:r>
          </a:p>
          <a:p>
            <a:pPr lvl="1">
              <a:buClr>
                <a:schemeClr val="accent1">
                  <a:lumMod val="75000"/>
                </a:schemeClr>
              </a:buClr>
              <a:buSzPct val="90000"/>
            </a:pPr>
            <a:r>
              <a:rPr lang="en-US" sz="2400" dirty="0" smtClean="0">
                <a:ea typeface="ＭＳ Ｐゴシック" pitchFamily="34" charset="-128"/>
              </a:rPr>
              <a:t>Emphasis on geospatial data</a:t>
            </a:r>
          </a:p>
          <a:p>
            <a:pPr lvl="1">
              <a:buClr>
                <a:schemeClr val="accent1">
                  <a:lumMod val="75000"/>
                </a:schemeClr>
              </a:buClr>
              <a:buSzPct val="90000"/>
            </a:pPr>
            <a:r>
              <a:rPr lang="en-US" sz="2400" dirty="0" smtClean="0">
                <a:ea typeface="ＭＳ Ｐゴシック" pitchFamily="34" charset="-128"/>
              </a:rPr>
              <a:t>The Biological Data Profile (BDP) of the CSDGM is a profile to the CSDGM with an emphasis on biological data (and geospatial)</a:t>
            </a:r>
          </a:p>
          <a:p>
            <a:pPr lvl="1"/>
            <a:r>
              <a:rPr lang="en-US" sz="2400" dirty="0">
                <a:ea typeface="ＭＳ Ｐゴシック" pitchFamily="34" charset="-128"/>
                <a:hlinkClick r:id="rId4"/>
              </a:rPr>
              <a:t>https://</a:t>
            </a:r>
            <a:r>
              <a:rPr lang="en-US" sz="2400" dirty="0" smtClean="0">
                <a:ea typeface="ＭＳ Ｐゴシック" pitchFamily="34" charset="-128"/>
                <a:hlinkClick r:id="rId4"/>
              </a:rPr>
              <a:t>www.fgdc.gov/metadata/csdgm-standard</a:t>
            </a:r>
            <a:endParaRPr lang="en-US" sz="2400" dirty="0" smtClean="0">
              <a:ea typeface="ＭＳ Ｐゴシック" pitchFamily="34" charset="-128"/>
            </a:endParaRPr>
          </a:p>
          <a:p>
            <a:pPr>
              <a:buSzPct val="100000"/>
            </a:pPr>
            <a:r>
              <a:rPr lang="en-US" b="1" dirty="0" smtClean="0">
                <a:ea typeface="ＭＳ Ｐゴシック" pitchFamily="34" charset="-128"/>
              </a:rPr>
              <a:t>ISO 19115/19139  Geographic information – metadata </a:t>
            </a:r>
          </a:p>
          <a:p>
            <a:pPr lvl="1">
              <a:buClr>
                <a:schemeClr val="accent1">
                  <a:lumMod val="75000"/>
                </a:schemeClr>
              </a:buClr>
              <a:buSzPct val="90000"/>
            </a:pPr>
            <a:r>
              <a:rPr lang="en-US" sz="2400" dirty="0" smtClean="0">
                <a:ea typeface="ＭＳ Ｐゴシック" pitchFamily="34" charset="-128"/>
              </a:rPr>
              <a:t>Emphasis on geospatial data and services</a:t>
            </a:r>
            <a:endParaRPr lang="en-US" sz="2400" dirty="0">
              <a:ea typeface="ＭＳ Ｐゴシック" pitchFamily="34" charset="-128"/>
            </a:endParaRPr>
          </a:p>
          <a:p>
            <a:pPr lvl="1">
              <a:buClr>
                <a:schemeClr val="accent1">
                  <a:lumMod val="75000"/>
                </a:schemeClr>
              </a:buClr>
              <a:buSzPct val="90000"/>
            </a:pPr>
            <a:r>
              <a:rPr lang="en-US" sz="2400" dirty="0">
                <a:ea typeface="ＭＳ Ｐゴシック" pitchFamily="34" charset="-128"/>
                <a:hlinkClick r:id="rId5"/>
              </a:rPr>
              <a:t>https://</a:t>
            </a:r>
            <a:r>
              <a:rPr lang="en-US" sz="2400" dirty="0" smtClean="0">
                <a:ea typeface="ＭＳ Ｐゴシック" pitchFamily="34" charset="-128"/>
                <a:hlinkClick r:id="rId5"/>
              </a:rPr>
              <a:t>www.fgdc.gov/metadata/iso-standards</a:t>
            </a:r>
            <a:endParaRPr lang="en-US" sz="2400" dirty="0" smtClean="0">
              <a:ea typeface="ＭＳ Ｐゴシック" pitchFamily="34" charset="-128"/>
            </a:endParaRPr>
          </a:p>
        </p:txBody>
      </p:sp>
      <p:sp>
        <p:nvSpPr>
          <p:cNvPr id="13314" name="Title 1"/>
          <p:cNvSpPr>
            <a:spLocks noGrp="1"/>
          </p:cNvSpPr>
          <p:nvPr>
            <p:ph type="title"/>
          </p:nvPr>
        </p:nvSpPr>
        <p:spPr>
          <a:xfrm>
            <a:off x="0" y="160653"/>
            <a:ext cx="9144000" cy="701018"/>
          </a:xfrm>
        </p:spPr>
        <p:txBody>
          <a:bodyPr>
            <a:normAutofit/>
          </a:bodyPr>
          <a:lstStyle/>
          <a:p>
            <a:r>
              <a:rPr lang="en-US" dirty="0" smtClean="0">
                <a:ea typeface="ＭＳ Ｐゴシック" pitchFamily="34" charset="-128"/>
              </a:rPr>
              <a:t>Multiple Metadata Standards Exist: Examples</a:t>
            </a:r>
          </a:p>
        </p:txBody>
      </p:sp>
    </p:spTree>
    <p:extLst>
      <p:ext uri="{BB962C8B-B14F-4D97-AF65-F5344CB8AC3E}">
        <p14:creationId xmlns:p14="http://schemas.microsoft.com/office/powerpoint/2010/main" val="778427194"/>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459390" y="1533183"/>
            <a:ext cx="7993117" cy="4737551"/>
          </a:xfrm>
        </p:spPr>
        <p:txBody>
          <a:bodyPr>
            <a:noAutofit/>
          </a:bodyPr>
          <a:lstStyle/>
          <a:p>
            <a:pPr>
              <a:buSzPct val="100000"/>
            </a:pPr>
            <a:r>
              <a:rPr lang="en-US" b="1" dirty="0">
                <a:ea typeface="ＭＳ Ｐゴシック" pitchFamily="34" charset="-128"/>
              </a:rPr>
              <a:t>Ecological Metadata Language (EML)</a:t>
            </a:r>
          </a:p>
          <a:p>
            <a:pPr lvl="1"/>
            <a:r>
              <a:rPr lang="en-US" sz="2400" dirty="0">
                <a:ea typeface="ＭＳ Ｐゴシック" pitchFamily="34" charset="-128"/>
              </a:rPr>
              <a:t>Focus on ecological data</a:t>
            </a:r>
          </a:p>
          <a:p>
            <a:pPr lvl="1"/>
            <a:r>
              <a:rPr lang="en-US" sz="2400" dirty="0">
                <a:ea typeface="ＭＳ Ｐゴシック" pitchFamily="34" charset="-128"/>
                <a:hlinkClick r:id="rId3"/>
              </a:rPr>
              <a:t>http://</a:t>
            </a:r>
            <a:r>
              <a:rPr lang="en-US" sz="2400" dirty="0" err="1">
                <a:ea typeface="ＭＳ Ｐゴシック" pitchFamily="34" charset="-128"/>
                <a:hlinkClick r:id="rId3"/>
              </a:rPr>
              <a:t>knb.ecoinformatics.org</a:t>
            </a:r>
            <a:r>
              <a:rPr lang="en-US" sz="2400" dirty="0">
                <a:ea typeface="ＭＳ Ｐゴシック" pitchFamily="34" charset="-128"/>
                <a:hlinkClick r:id="rId3"/>
              </a:rPr>
              <a:t>/</a:t>
            </a:r>
            <a:r>
              <a:rPr lang="en-US" sz="2400" dirty="0" err="1">
                <a:ea typeface="ＭＳ Ｐゴシック" pitchFamily="34" charset="-128"/>
                <a:hlinkClick r:id="rId3"/>
              </a:rPr>
              <a:t>eml_metadata_guide.html</a:t>
            </a:r>
            <a:endParaRPr lang="en-US" sz="2400" dirty="0">
              <a:ea typeface="ＭＳ Ｐゴシック" pitchFamily="34" charset="-128"/>
            </a:endParaRPr>
          </a:p>
          <a:p>
            <a:pPr>
              <a:buSzPct val="100000"/>
            </a:pPr>
            <a:r>
              <a:rPr lang="en-US" b="1" dirty="0">
                <a:ea typeface="ＭＳ Ｐゴシック" pitchFamily="34" charset="-128"/>
              </a:rPr>
              <a:t>Darwin Core</a:t>
            </a:r>
          </a:p>
          <a:p>
            <a:pPr lvl="1"/>
            <a:r>
              <a:rPr lang="en-US" sz="2400" dirty="0">
                <a:ea typeface="ＭＳ Ｐゴシック" pitchFamily="34" charset="-128"/>
              </a:rPr>
              <a:t>Emphasis on museum specimens</a:t>
            </a:r>
          </a:p>
          <a:p>
            <a:pPr lvl="1"/>
            <a:r>
              <a:rPr lang="en-US" sz="2400" dirty="0">
                <a:ea typeface="ＭＳ Ｐゴシック" pitchFamily="34" charset="-128"/>
                <a:hlinkClick r:id="rId4"/>
              </a:rPr>
              <a:t>http://</a:t>
            </a:r>
            <a:r>
              <a:rPr lang="en-US" sz="2400" dirty="0" err="1">
                <a:ea typeface="ＭＳ Ｐゴシック" pitchFamily="34" charset="-128"/>
                <a:hlinkClick r:id="rId4"/>
              </a:rPr>
              <a:t>rs.tdwg.org</a:t>
            </a:r>
            <a:r>
              <a:rPr lang="en-US" sz="2400" dirty="0">
                <a:ea typeface="ＭＳ Ｐゴシック" pitchFamily="34" charset="-128"/>
                <a:hlinkClick r:id="rId4"/>
              </a:rPr>
              <a:t>/</a:t>
            </a:r>
            <a:r>
              <a:rPr lang="en-US" sz="2400" dirty="0" err="1">
                <a:ea typeface="ＭＳ Ｐゴシック" pitchFamily="34" charset="-128"/>
                <a:hlinkClick r:id="rId4"/>
              </a:rPr>
              <a:t>dwc</a:t>
            </a:r>
            <a:r>
              <a:rPr lang="en-US" sz="2400" dirty="0">
                <a:ea typeface="ＭＳ Ｐゴシック" pitchFamily="34" charset="-128"/>
                <a:hlinkClick r:id="rId4"/>
              </a:rPr>
              <a:t>/</a:t>
            </a:r>
            <a:r>
              <a:rPr lang="en-US" sz="2400" dirty="0" err="1">
                <a:ea typeface="ＭＳ Ｐゴシック" pitchFamily="34" charset="-128"/>
                <a:hlinkClick r:id="rId4"/>
              </a:rPr>
              <a:t>index.htm</a:t>
            </a:r>
            <a:endParaRPr lang="en-US" sz="2400" dirty="0">
              <a:ea typeface="ＭＳ Ｐゴシック" pitchFamily="34" charset="-128"/>
            </a:endParaRPr>
          </a:p>
          <a:p>
            <a:pPr>
              <a:buSzPct val="100000"/>
            </a:pPr>
            <a:r>
              <a:rPr lang="en-US" b="1" dirty="0">
                <a:ea typeface="ＭＳ Ｐゴシック" pitchFamily="34" charset="-128"/>
              </a:rPr>
              <a:t>Geography Markup Language (GML)</a:t>
            </a:r>
          </a:p>
          <a:p>
            <a:pPr lvl="1"/>
            <a:r>
              <a:rPr lang="en-US" sz="2400" dirty="0">
                <a:ea typeface="ＭＳ Ｐゴシック" pitchFamily="34" charset="-128"/>
              </a:rPr>
              <a:t>Emphasis on geographic features (roads, highways, bridges)</a:t>
            </a:r>
          </a:p>
          <a:p>
            <a:pPr lvl="1"/>
            <a:r>
              <a:rPr lang="en-US" sz="2400" dirty="0">
                <a:ea typeface="ＭＳ Ｐゴシック" pitchFamily="34" charset="-128"/>
                <a:hlinkClick r:id="rId5"/>
              </a:rPr>
              <a:t>http://</a:t>
            </a:r>
            <a:r>
              <a:rPr lang="en-US" sz="2400" dirty="0" err="1">
                <a:ea typeface="ＭＳ Ｐゴシック" pitchFamily="34" charset="-128"/>
                <a:hlinkClick r:id="rId5"/>
              </a:rPr>
              <a:t>www.opengeospatial.org</a:t>
            </a:r>
            <a:r>
              <a:rPr lang="en-US" sz="2400" dirty="0">
                <a:ea typeface="ＭＳ Ｐゴシック" pitchFamily="34" charset="-128"/>
                <a:hlinkClick r:id="rId5"/>
              </a:rPr>
              <a:t>/standards/</a:t>
            </a:r>
            <a:r>
              <a:rPr lang="en-US" sz="2400" dirty="0" err="1">
                <a:ea typeface="ＭＳ Ｐゴシック" pitchFamily="34" charset="-128"/>
                <a:hlinkClick r:id="rId5"/>
              </a:rPr>
              <a:t>gml</a:t>
            </a:r>
            <a:endParaRPr lang="en-US" sz="2400" dirty="0">
              <a:ea typeface="ＭＳ Ｐゴシック" pitchFamily="34" charset="-128"/>
            </a:endParaRPr>
          </a:p>
          <a:p>
            <a:pPr>
              <a:buClr>
                <a:srgbClr val="177F8A"/>
              </a:buClr>
              <a:buSzPct val="100000"/>
              <a:buNone/>
            </a:pPr>
            <a:endParaRPr lang="en-US" sz="2000" dirty="0" smtClean="0">
              <a:ea typeface="ＭＳ Ｐゴシック" pitchFamily="34" charset="-128"/>
            </a:endParaRPr>
          </a:p>
          <a:p>
            <a:pPr>
              <a:buFont typeface="Arial" pitchFamily="34" charset="0"/>
              <a:buChar char="•"/>
            </a:pPr>
            <a:endParaRPr lang="en-US" sz="20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Multiple Metadata Standards Exist: Examples</a:t>
            </a:r>
          </a:p>
        </p:txBody>
      </p:sp>
    </p:spTree>
    <p:extLst>
      <p:ext uri="{BB962C8B-B14F-4D97-AF65-F5344CB8AC3E}">
        <p14:creationId xmlns:p14="http://schemas.microsoft.com/office/powerpoint/2010/main" val="4006072639"/>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027016396"/>
              </p:ext>
            </p:extLst>
          </p:nvPr>
        </p:nvGraphicFramePr>
        <p:xfrm>
          <a:off x="661988" y="1714500"/>
          <a:ext cx="7618412" cy="4268785"/>
        </p:xfrm>
        <a:graphic>
          <a:graphicData uri="http://schemas.openxmlformats.org/drawingml/2006/table">
            <a:tbl>
              <a:tblPr firstRow="1" bandRow="1">
                <a:tableStyleId>{5C22544A-7EE6-4342-B048-85BDC9FD1C3A}</a:tableStyleId>
              </a:tblPr>
              <a:tblGrid>
                <a:gridCol w="3809206"/>
                <a:gridCol w="3809206"/>
              </a:tblGrid>
              <a:tr h="853757">
                <a:tc>
                  <a:txBody>
                    <a:bodyPr/>
                    <a:lstStyle/>
                    <a:p>
                      <a:r>
                        <a:rPr lang="en-US" dirty="0" smtClean="0"/>
                        <a:t>Ecological Metadata Language (EML)</a:t>
                      </a:r>
                      <a:endParaRPr lang="en-US" dirty="0"/>
                    </a:p>
                  </a:txBody>
                  <a:tcPr/>
                </a:tc>
                <a:tc>
                  <a:txBody>
                    <a:bodyPr/>
                    <a:lstStyle/>
                    <a:p>
                      <a:r>
                        <a:rPr lang="en-US" dirty="0" smtClean="0"/>
                        <a:t>FGDC Content</a:t>
                      </a:r>
                      <a:r>
                        <a:rPr lang="en-US" baseline="0" dirty="0" smtClean="0"/>
                        <a:t> Standard for Digital Geospatial Metadata</a:t>
                      </a:r>
                      <a:r>
                        <a:rPr lang="en-US" dirty="0" smtClean="0"/>
                        <a:t> </a:t>
                      </a:r>
                      <a:endParaRPr lang="en-US" dirty="0"/>
                    </a:p>
                  </a:txBody>
                  <a:tcPr/>
                </a:tc>
              </a:tr>
              <a:tr h="853757">
                <a:tc>
                  <a:txBody>
                    <a:bodyPr/>
                    <a:lstStyle/>
                    <a:p>
                      <a:r>
                        <a:rPr lang="en-US" dirty="0" smtClean="0"/>
                        <a:t>Title</a:t>
                      </a:r>
                      <a:endParaRPr lang="en-US" dirty="0"/>
                    </a:p>
                  </a:txBody>
                  <a:tcPr/>
                </a:tc>
                <a:tc>
                  <a:txBody>
                    <a:bodyPr/>
                    <a:lstStyle/>
                    <a:p>
                      <a:r>
                        <a:rPr lang="en-US" dirty="0" smtClean="0"/>
                        <a:t>Title</a:t>
                      </a:r>
                      <a:endParaRPr lang="en-US" dirty="0"/>
                    </a:p>
                  </a:txBody>
                  <a:tcPr/>
                </a:tc>
              </a:tr>
              <a:tr h="853757">
                <a:tc>
                  <a:txBody>
                    <a:bodyPr/>
                    <a:lstStyle/>
                    <a:p>
                      <a:r>
                        <a:rPr lang="en-US" dirty="0" smtClean="0"/>
                        <a:t>Abstract</a:t>
                      </a:r>
                      <a:endParaRPr lang="en-US" dirty="0"/>
                    </a:p>
                  </a:txBody>
                  <a:tcPr/>
                </a:tc>
                <a:tc>
                  <a:txBody>
                    <a:bodyPr/>
                    <a:lstStyle/>
                    <a:p>
                      <a:r>
                        <a:rPr lang="en-US" dirty="0" smtClean="0"/>
                        <a:t>Abstract</a:t>
                      </a:r>
                      <a:endParaRPr lang="en-US" dirty="0"/>
                    </a:p>
                  </a:txBody>
                  <a:tcPr/>
                </a:tc>
              </a:tr>
              <a:tr h="853757">
                <a:tc>
                  <a:txBody>
                    <a:bodyPr/>
                    <a:lstStyle/>
                    <a:p>
                      <a:r>
                        <a:rPr lang="en-US" dirty="0" smtClean="0"/>
                        <a:t>Entity Description</a:t>
                      </a:r>
                      <a:endParaRPr lang="en-US" dirty="0"/>
                    </a:p>
                  </a:txBody>
                  <a:tcPr/>
                </a:tc>
                <a:tc>
                  <a:txBody>
                    <a:bodyPr/>
                    <a:lstStyle/>
                    <a:p>
                      <a:r>
                        <a:rPr lang="en-US" dirty="0" smtClean="0"/>
                        <a:t>Entity Type Definition</a:t>
                      </a:r>
                      <a:endParaRPr lang="en-US" dirty="0"/>
                    </a:p>
                  </a:txBody>
                  <a:tcPr/>
                </a:tc>
              </a:tr>
              <a:tr h="853757">
                <a:tc>
                  <a:txBody>
                    <a:bodyPr/>
                    <a:lstStyle/>
                    <a:p>
                      <a:r>
                        <a:rPr lang="en-US" dirty="0" smtClean="0"/>
                        <a:t>Intellectual</a:t>
                      </a:r>
                      <a:r>
                        <a:rPr lang="en-US" baseline="0" dirty="0" smtClean="0"/>
                        <a:t> Rights </a:t>
                      </a:r>
                      <a:endParaRPr lang="en-US" dirty="0"/>
                    </a:p>
                  </a:txBody>
                  <a:tcPr/>
                </a:tc>
                <a:tc>
                  <a:txBody>
                    <a:bodyPr/>
                    <a:lstStyle/>
                    <a:p>
                      <a:r>
                        <a:rPr lang="en-US" dirty="0" smtClean="0"/>
                        <a:t>Use Constraints</a:t>
                      </a:r>
                      <a:endParaRPr lang="en-US" dirty="0"/>
                    </a:p>
                  </a:txBody>
                  <a:tcPr/>
                </a:tc>
              </a:tr>
            </a:tbl>
          </a:graphicData>
        </a:graphic>
      </p:graphicFrame>
      <p:sp>
        <p:nvSpPr>
          <p:cNvPr id="13314" name="Title 1"/>
          <p:cNvSpPr>
            <a:spLocks noGrp="1"/>
          </p:cNvSpPr>
          <p:nvPr>
            <p:ph type="title"/>
          </p:nvPr>
        </p:nvSpPr>
        <p:spPr>
          <a:xfrm>
            <a:off x="0" y="238771"/>
            <a:ext cx="9144000" cy="701018"/>
          </a:xfrm>
        </p:spPr>
        <p:txBody>
          <a:bodyPr>
            <a:normAutofit/>
          </a:bodyPr>
          <a:lstStyle/>
          <a:p>
            <a:r>
              <a:rPr lang="en-US" dirty="0" smtClean="0">
                <a:ea typeface="ＭＳ Ｐゴシック" pitchFamily="34" charset="-128"/>
              </a:rPr>
              <a:t>Comparing Metadata Standards</a:t>
            </a:r>
          </a:p>
        </p:txBody>
      </p:sp>
      <p:sp>
        <p:nvSpPr>
          <p:cNvPr id="4" name="Content Placeholder 2"/>
          <p:cNvSpPr txBox="1">
            <a:spLocks/>
          </p:cNvSpPr>
          <p:nvPr/>
        </p:nvSpPr>
        <p:spPr>
          <a:xfrm>
            <a:off x="413346" y="1161707"/>
            <a:ext cx="7998810" cy="841717"/>
          </a:xfrm>
          <a:prstGeom prst="rect">
            <a:avLst/>
          </a:prstGeom>
        </p:spPr>
        <p:txBody>
          <a:bodyPr vert="horz">
            <a:noAutofit/>
          </a:bodyPr>
          <a:lstStyle/>
          <a:p>
            <a:pPr marL="365760" lvl="0" indent="-256032" defTabSz="914400" fontAlgn="auto">
              <a:spcBef>
                <a:spcPts val="400"/>
              </a:spcBef>
              <a:spcAft>
                <a:spcPts val="0"/>
              </a:spcAft>
              <a:buClr>
                <a:srgbClr val="177F8A"/>
              </a:buClr>
              <a:buSzPct val="100000"/>
            </a:pPr>
            <a:r>
              <a:rPr lang="en-US" sz="2400" dirty="0" smtClean="0">
                <a:latin typeface="+mn-lt"/>
                <a:ea typeface="ＭＳ Ｐゴシック" pitchFamily="34" charset="-128"/>
                <a:cs typeface="+mn-cs"/>
              </a:rPr>
              <a:t>Terminology for the same concepts may vary across standards</a:t>
            </a: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365760" marR="0" lvl="0" indent="-256032" algn="l" defTabSz="914400" rtl="0" eaLnBrk="1" fontAlgn="auto" latinLnBrk="0" hangingPunct="1">
              <a:lnSpc>
                <a:spcPct val="100000"/>
              </a:lnSpc>
              <a:spcBef>
                <a:spcPts val="400"/>
              </a:spcBef>
              <a:spcAft>
                <a:spcPts val="0"/>
              </a:spcAft>
              <a:buClr>
                <a:srgbClr val="177F8A"/>
              </a:buClr>
              <a:buSzPct val="100000"/>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109728" marR="0" lvl="0" indent="0" algn="l" defTabSz="914400" rtl="0" eaLnBrk="1" fontAlgn="auto" latinLnBrk="0" hangingPunct="1">
              <a:lnSpc>
                <a:spcPct val="100000"/>
              </a:lnSpc>
              <a:spcBef>
                <a:spcPts val="400"/>
              </a:spcBef>
              <a:spcAft>
                <a:spcPts val="0"/>
              </a:spcAft>
              <a:buClr>
                <a:srgbClr val="177F8A"/>
              </a:buClr>
              <a:buSzPct val="90000"/>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p:txBody>
      </p:sp>
    </p:spTree>
    <p:extLst>
      <p:ext uri="{BB962C8B-B14F-4D97-AF65-F5344CB8AC3E}">
        <p14:creationId xmlns:p14="http://schemas.microsoft.com/office/powerpoint/2010/main" val="20635521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961683"/>
            <a:ext cx="7993117" cy="4737551"/>
          </a:xfrm>
        </p:spPr>
        <p:txBody>
          <a:bodyPr>
            <a:noAutofit/>
          </a:bodyPr>
          <a:lstStyle/>
          <a:p>
            <a:pPr>
              <a:buNone/>
            </a:pPr>
            <a:r>
              <a:rPr lang="en-US" dirty="0" smtClean="0">
                <a:ea typeface="ＭＳ Ｐゴシック" pitchFamily="34" charset="-128"/>
              </a:rPr>
              <a:t>After completing this lesson, the participant will be able to: </a:t>
            </a:r>
            <a:endParaRPr lang="en-US" dirty="0" smtClean="0">
              <a:ea typeface="ＭＳ Ｐゴシック" pitchFamily="34" charset="-128"/>
            </a:endParaRPr>
          </a:p>
          <a:p>
            <a:pPr>
              <a:buNone/>
            </a:pPr>
            <a:endParaRPr lang="en-US" dirty="0" smtClean="0">
              <a:ea typeface="ＭＳ Ｐゴシック" pitchFamily="34" charset="-128"/>
            </a:endParaRPr>
          </a:p>
          <a:p>
            <a:pPr>
              <a:spcAft>
                <a:spcPct val="20000"/>
              </a:spcAft>
            </a:pPr>
            <a:r>
              <a:rPr lang="en-US" dirty="0" smtClean="0">
                <a:ea typeface="ＭＳ Ｐゴシック" pitchFamily="34" charset="-128"/>
              </a:rPr>
              <a:t>Identify </a:t>
            </a:r>
            <a:r>
              <a:rPr lang="en-US" dirty="0" smtClean="0">
                <a:ea typeface="ＭＳ Ｐゴシック" pitchFamily="34" charset="-128"/>
              </a:rPr>
              <a:t>and list the types of information typically included in metadata records for environmental datasets</a:t>
            </a:r>
          </a:p>
          <a:p>
            <a:pPr>
              <a:spcAft>
                <a:spcPct val="20000"/>
              </a:spcAft>
            </a:pPr>
            <a:r>
              <a:rPr lang="en-US" dirty="0" smtClean="0">
                <a:solidFill>
                  <a:srgbClr val="000000"/>
                </a:solidFill>
                <a:ea typeface="ＭＳ Ｐゴシック" pitchFamily="34" charset="-128"/>
              </a:rPr>
              <a:t>Identify </a:t>
            </a:r>
            <a:r>
              <a:rPr lang="en-US" dirty="0">
                <a:solidFill>
                  <a:srgbClr val="000000"/>
                </a:solidFill>
                <a:ea typeface="ＭＳ Ｐゴシック" pitchFamily="34" charset="-128"/>
              </a:rPr>
              <a:t>3 reasons metadata is of value to data users, data developers, and organizations</a:t>
            </a:r>
          </a:p>
          <a:p>
            <a:pPr>
              <a:spcAft>
                <a:spcPct val="20000"/>
              </a:spcAft>
            </a:pPr>
            <a:r>
              <a:rPr lang="en-US" dirty="0">
                <a:solidFill>
                  <a:srgbClr val="000000"/>
                </a:solidFill>
                <a:ea typeface="ＭＳ Ｐゴシック" pitchFamily="34" charset="-128"/>
              </a:rPr>
              <a:t>List 3 uses for metadata, beyond discovery of </a:t>
            </a:r>
            <a:r>
              <a:rPr lang="en-US" dirty="0" smtClean="0">
                <a:solidFill>
                  <a:srgbClr val="000000"/>
                </a:solidFill>
                <a:ea typeface="ＭＳ Ｐゴシック" pitchFamily="34" charset="-128"/>
              </a:rPr>
              <a:t>data</a:t>
            </a:r>
          </a:p>
          <a:p>
            <a:pPr>
              <a:spcAft>
                <a:spcPct val="20000"/>
              </a:spcAft>
            </a:pPr>
            <a:r>
              <a:rPr lang="en-US" dirty="0">
                <a:solidFill>
                  <a:srgbClr val="000000"/>
                </a:solidFill>
                <a:ea typeface="ＭＳ Ｐゴシック" pitchFamily="34" charset="-128"/>
              </a:rPr>
              <a:t>Identify and describe factors that may determine which metadata standards are most appropriate for a given </a:t>
            </a:r>
            <a:r>
              <a:rPr lang="en-US" dirty="0" smtClean="0">
                <a:solidFill>
                  <a:srgbClr val="000000"/>
                </a:solidFill>
                <a:ea typeface="ＭＳ Ｐゴシック" pitchFamily="34" charset="-128"/>
              </a:rPr>
              <a:t>dataset</a:t>
            </a:r>
          </a:p>
          <a:p>
            <a:pPr>
              <a:spcAft>
                <a:spcPct val="20000"/>
              </a:spcAft>
            </a:pPr>
            <a:r>
              <a:rPr lang="en-US" dirty="0" smtClean="0">
                <a:ea typeface="ＭＳ Ｐゴシック" pitchFamily="34" charset="-128"/>
              </a:rPr>
              <a:t>List </a:t>
            </a:r>
            <a:r>
              <a:rPr lang="en-US" dirty="0">
                <a:ea typeface="ＭＳ Ｐゴシック" pitchFamily="34" charset="-128"/>
              </a:rPr>
              <a:t>steps to prepare to write </a:t>
            </a:r>
            <a:r>
              <a:rPr lang="en-US" dirty="0" smtClean="0">
                <a:ea typeface="ＭＳ Ｐゴシック" pitchFamily="34" charset="-128"/>
              </a:rPr>
              <a:t>metadata</a:t>
            </a:r>
          </a:p>
          <a:p>
            <a:pPr>
              <a:spcAft>
                <a:spcPct val="20000"/>
              </a:spcAft>
            </a:pPr>
            <a:r>
              <a:rPr lang="en-US" dirty="0" smtClean="0">
                <a:ea typeface="ＭＳ Ｐゴシック" pitchFamily="34" charset="-128"/>
              </a:rPr>
              <a:t>Explain </a:t>
            </a:r>
            <a:r>
              <a:rPr lang="en-US" dirty="0">
                <a:ea typeface="ＭＳ Ｐゴシック" pitchFamily="34" charset="-128"/>
              </a:rPr>
              <a:t>how to write good metadata</a:t>
            </a:r>
          </a:p>
          <a:p>
            <a:pPr>
              <a:spcAft>
                <a:spcPct val="20000"/>
              </a:spcAft>
            </a:pPr>
            <a:endParaRPr lang="en-US" dirty="0">
              <a:solidFill>
                <a:srgbClr val="000000"/>
              </a:solidFill>
              <a:ea typeface="ＭＳ Ｐゴシック" pitchFamily="34" charset="-128"/>
            </a:endParaRPr>
          </a:p>
          <a:p>
            <a:pPr>
              <a:spcAft>
                <a:spcPct val="20000"/>
              </a:spcAft>
            </a:pPr>
            <a:endParaRPr lang="en-US" dirty="0">
              <a:solidFill>
                <a:srgbClr val="000000"/>
              </a:solidFill>
              <a:ea typeface="ＭＳ Ｐゴシック" pitchFamily="34" charset="-128"/>
            </a:endParaRPr>
          </a:p>
          <a:p>
            <a:pPr>
              <a:spcAft>
                <a:spcPct val="20000"/>
              </a:spcAft>
            </a:pPr>
            <a:endParaRPr lang="en-US" sz="2400" dirty="0" smtClean="0">
              <a:solidFill>
                <a:srgbClr val="000000"/>
              </a:solidFill>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146366"/>
            <a:ext cx="9144000" cy="701018"/>
          </a:xfrm>
        </p:spPr>
        <p:txBody>
          <a:bodyPr>
            <a:normAutofit/>
          </a:bodyPr>
          <a:lstStyle/>
          <a:p>
            <a:r>
              <a:rPr lang="en-US" dirty="0" smtClean="0">
                <a:ea typeface="ＭＳ Ｐゴシック" pitchFamily="34" charset="-128"/>
              </a:rPr>
              <a:t>Learning Objectives</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242889" y="874358"/>
            <a:ext cx="8286750" cy="5240692"/>
          </a:xfrm>
        </p:spPr>
        <p:txBody>
          <a:bodyPr>
            <a:noAutofit/>
          </a:bodyPr>
          <a:lstStyle/>
          <a:p>
            <a:pPr>
              <a:buSzPct val="100000"/>
            </a:pPr>
            <a:r>
              <a:rPr lang="en-US" sz="2000" dirty="0" smtClean="0">
                <a:ea typeface="ＭＳ Ｐゴシック" pitchFamily="34" charset="-128"/>
              </a:rPr>
              <a:t>Many standards collect similar information</a:t>
            </a:r>
          </a:p>
          <a:p>
            <a:pPr>
              <a:buSzPct val="100000"/>
            </a:pPr>
            <a:r>
              <a:rPr lang="en-US" sz="2000" dirty="0" smtClean="0">
                <a:ea typeface="ＭＳ Ｐゴシック" pitchFamily="34" charset="-128"/>
              </a:rPr>
              <a:t>Factors to consider: </a:t>
            </a:r>
          </a:p>
          <a:p>
            <a:pPr lvl="1">
              <a:buClr>
                <a:schemeClr val="accent1">
                  <a:lumMod val="75000"/>
                </a:schemeClr>
              </a:buClr>
            </a:pPr>
            <a:r>
              <a:rPr lang="en-US" u="sng" dirty="0" smtClean="0">
                <a:ea typeface="ＭＳ Ｐゴシック" pitchFamily="34" charset="-128"/>
              </a:rPr>
              <a:t>Your data type</a:t>
            </a:r>
            <a:r>
              <a:rPr lang="en-US" dirty="0" smtClean="0">
                <a:ea typeface="ＭＳ Ｐゴシック" pitchFamily="34" charset="-128"/>
              </a:rPr>
              <a:t>:</a:t>
            </a:r>
          </a:p>
          <a:p>
            <a:pPr lvl="2"/>
            <a:r>
              <a:rPr lang="en-US" sz="2000" dirty="0" smtClean="0">
                <a:ea typeface="ＭＳ Ｐゴシック" pitchFamily="34" charset="-128"/>
              </a:rPr>
              <a:t>Are you working mainly with GIS data? Raster/vector or point data? Do you have biological or shoreline information in your dataset? </a:t>
            </a:r>
          </a:p>
          <a:p>
            <a:pPr lvl="3"/>
            <a:r>
              <a:rPr lang="en-US" sz="2000" dirty="0" smtClean="0">
                <a:ea typeface="ＭＳ Ｐゴシック" pitchFamily="34" charset="-128"/>
              </a:rPr>
              <a:t>- Consider the FGDC Content Standard for Digital Geospatial Metadata with one of its profiles: the Biological Data Profile or the Shoreline Data Profile. </a:t>
            </a:r>
          </a:p>
          <a:p>
            <a:pPr lvl="2"/>
            <a:r>
              <a:rPr lang="en-US" sz="2000" dirty="0" smtClean="0">
                <a:ea typeface="ＭＳ Ｐゴシック" pitchFamily="34" charset="-128"/>
              </a:rPr>
              <a:t>Are you working with data retrieved from instruments such as monitoring stations or satellites? Are you using geospatial data services such as applications for web-mapping applications or data modeling?</a:t>
            </a:r>
          </a:p>
          <a:p>
            <a:pPr lvl="3"/>
            <a:r>
              <a:rPr lang="en-US" sz="2000" dirty="0" smtClean="0">
                <a:ea typeface="ＭＳ Ｐゴシック" pitchFamily="34" charset="-128"/>
              </a:rPr>
              <a:t>-  If so, then consider using the ISO 19115-2 standard</a:t>
            </a:r>
          </a:p>
          <a:p>
            <a:pPr lvl="2"/>
            <a:r>
              <a:rPr lang="en-US" sz="2000" dirty="0" smtClean="0">
                <a:ea typeface="ＭＳ Ｐゴシック" pitchFamily="34" charset="-128"/>
              </a:rPr>
              <a:t>Are you mainly working with ecological data?</a:t>
            </a:r>
          </a:p>
          <a:p>
            <a:pPr lvl="3"/>
            <a:r>
              <a:rPr lang="en-US" sz="2000" dirty="0" smtClean="0">
                <a:ea typeface="ＭＳ Ｐゴシック" pitchFamily="34" charset="-128"/>
              </a:rPr>
              <a:t>- Consider Ecological Metadata Language (EML)     </a:t>
            </a:r>
          </a:p>
          <a:p>
            <a:pPr>
              <a:buFont typeface="Arial" pitchFamily="34" charset="0"/>
              <a:buChar char="•"/>
            </a:pPr>
            <a:endParaRPr lang="en-US" sz="2000" dirty="0" smtClean="0">
              <a:ea typeface="ＭＳ Ｐゴシック" pitchFamily="34" charset="-128"/>
            </a:endParaRPr>
          </a:p>
        </p:txBody>
      </p:sp>
      <p:sp>
        <p:nvSpPr>
          <p:cNvPr id="13314" name="Title 1"/>
          <p:cNvSpPr>
            <a:spLocks noGrp="1"/>
          </p:cNvSpPr>
          <p:nvPr>
            <p:ph type="title"/>
          </p:nvPr>
        </p:nvSpPr>
        <p:spPr>
          <a:xfrm>
            <a:off x="0" y="138757"/>
            <a:ext cx="9144000" cy="701018"/>
          </a:xfrm>
        </p:spPr>
        <p:txBody>
          <a:bodyPr>
            <a:normAutofit/>
          </a:bodyPr>
          <a:lstStyle/>
          <a:p>
            <a:r>
              <a:rPr lang="en-US" dirty="0" smtClean="0">
                <a:ea typeface="ＭＳ Ｐゴシック" pitchFamily="34" charset="-128"/>
              </a:rPr>
              <a:t>Choosing a Metadata Standard</a:t>
            </a:r>
          </a:p>
        </p:txBody>
      </p:sp>
    </p:spTree>
    <p:extLst>
      <p:ext uri="{BB962C8B-B14F-4D97-AF65-F5344CB8AC3E}">
        <p14:creationId xmlns:p14="http://schemas.microsoft.com/office/powerpoint/2010/main" val="4180858542"/>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242888" y="1017233"/>
            <a:ext cx="8658224" cy="4737551"/>
          </a:xfrm>
        </p:spPr>
        <p:txBody>
          <a:bodyPr>
            <a:noAutofit/>
          </a:bodyPr>
          <a:lstStyle/>
          <a:p>
            <a:pPr>
              <a:buSzPct val="100000"/>
            </a:pPr>
            <a:r>
              <a:rPr lang="en-US" sz="2000" dirty="0" smtClean="0">
                <a:ea typeface="ＭＳ Ｐゴシック" pitchFamily="34" charset="-128"/>
              </a:rPr>
              <a:t>More Factors to consider: </a:t>
            </a:r>
            <a:endParaRPr lang="en-US" sz="2000" dirty="0" smtClean="0">
              <a:ea typeface="ＭＳ Ｐゴシック" pitchFamily="34" charset="-128"/>
            </a:endParaRPr>
          </a:p>
          <a:p>
            <a:pPr lvl="1">
              <a:buClr>
                <a:schemeClr val="accent1">
                  <a:lumMod val="75000"/>
                </a:schemeClr>
              </a:buClr>
            </a:pPr>
            <a:r>
              <a:rPr lang="en-US" dirty="0" smtClean="0">
                <a:ea typeface="ＭＳ Ｐゴシック" pitchFamily="34" charset="-128"/>
              </a:rPr>
              <a:t>Your </a:t>
            </a:r>
            <a:r>
              <a:rPr lang="en-US" u="sng" dirty="0" smtClean="0">
                <a:ea typeface="ＭＳ Ｐゴシック" pitchFamily="34" charset="-128"/>
              </a:rPr>
              <a:t>organization’s policies</a:t>
            </a:r>
            <a:r>
              <a:rPr lang="en-US" dirty="0" smtClean="0">
                <a:ea typeface="ＭＳ Ｐゴシック" pitchFamily="34" charset="-128"/>
              </a:rPr>
              <a:t>: do they state which standard to use? </a:t>
            </a:r>
            <a:endParaRPr lang="en-US" u="sng" dirty="0" smtClean="0">
              <a:ea typeface="ＭＳ Ｐゴシック" pitchFamily="34" charset="-128"/>
            </a:endParaRPr>
          </a:p>
          <a:p>
            <a:pPr lvl="1">
              <a:buClr>
                <a:schemeClr val="accent1">
                  <a:lumMod val="75000"/>
                </a:schemeClr>
              </a:buClr>
            </a:pPr>
            <a:r>
              <a:rPr lang="en-US" u="sng" dirty="0" smtClean="0">
                <a:ea typeface="ＭＳ Ｐゴシック" pitchFamily="34" charset="-128"/>
              </a:rPr>
              <a:t>What </a:t>
            </a:r>
            <a:r>
              <a:rPr lang="en-US" u="sng" dirty="0" smtClean="0">
                <a:ea typeface="ＭＳ Ｐゴシック" pitchFamily="34" charset="-128"/>
              </a:rPr>
              <a:t>resources are available </a:t>
            </a:r>
            <a:r>
              <a:rPr lang="en-US" dirty="0" smtClean="0">
                <a:ea typeface="ＭＳ Ｐゴシック" pitchFamily="34" charset="-128"/>
              </a:rPr>
              <a:t>to create metadata? </a:t>
            </a:r>
          </a:p>
          <a:p>
            <a:pPr marL="630936" lvl="2" indent="0">
              <a:buNone/>
            </a:pPr>
            <a:r>
              <a:rPr lang="en-US" sz="2000" dirty="0" smtClean="0">
                <a:ea typeface="ＭＳ Ｐゴシック" pitchFamily="34" charset="-128"/>
              </a:rPr>
              <a:t>Examples of Tools</a:t>
            </a:r>
            <a:r>
              <a:rPr lang="en-US" sz="2000" dirty="0">
                <a:ea typeface="ＭＳ Ｐゴシック" pitchFamily="34" charset="-128"/>
              </a:rPr>
              <a:t>:</a:t>
            </a:r>
            <a:endParaRPr lang="en-US" sz="2000" dirty="0" smtClean="0">
              <a:ea typeface="ＭＳ Ｐゴシック" pitchFamily="34" charset="-128"/>
            </a:endParaRPr>
          </a:p>
          <a:p>
            <a:pPr marL="1257300" lvl="3" indent="-342900">
              <a:buClr>
                <a:schemeClr val="accent1">
                  <a:lumMod val="75000"/>
                </a:schemeClr>
              </a:buClr>
              <a:buSzPct val="80000"/>
              <a:buFont typeface="Arial" pitchFamily="34" charset="0"/>
              <a:buChar char="•"/>
            </a:pPr>
            <a:r>
              <a:rPr lang="en-US" sz="2000" b="1" dirty="0">
                <a:ea typeface="ＭＳ Ｐゴシック" pitchFamily="34" charset="-128"/>
              </a:rPr>
              <a:t>FGDC CSDGM</a:t>
            </a:r>
            <a:r>
              <a:rPr lang="en-US" sz="2000" dirty="0">
                <a:ea typeface="ＭＳ Ｐゴシック" pitchFamily="34" charset="-128"/>
              </a:rPr>
              <a:t>: </a:t>
            </a:r>
            <a:endParaRPr lang="en-US" sz="2000" dirty="0" smtClean="0">
              <a:ea typeface="ＭＳ Ｐゴシック" pitchFamily="34" charset="-128"/>
            </a:endParaRPr>
          </a:p>
          <a:p>
            <a:pPr marL="1143000" lvl="4" indent="0">
              <a:buClr>
                <a:schemeClr val="accent1">
                  <a:lumMod val="75000"/>
                </a:schemeClr>
              </a:buClr>
              <a:buSzPct val="80000"/>
              <a:buNone/>
            </a:pPr>
            <a:r>
              <a:rPr lang="en-US" sz="2000" dirty="0" smtClean="0">
                <a:ea typeface="ＭＳ Ｐゴシック" pitchFamily="34" charset="-128"/>
              </a:rPr>
              <a:t>- </a:t>
            </a:r>
            <a:r>
              <a:rPr lang="en-US" sz="2000" dirty="0" smtClean="0">
                <a:ea typeface="ＭＳ Ｐゴシック" pitchFamily="34" charset="-128"/>
                <a:hlinkClick r:id="rId3"/>
              </a:rPr>
              <a:t>https</a:t>
            </a:r>
            <a:r>
              <a:rPr lang="en-US" sz="2000" dirty="0">
                <a:ea typeface="ＭＳ Ｐゴシック" pitchFamily="34" charset="-128"/>
                <a:hlinkClick r:id="rId3"/>
              </a:rPr>
              <a:t>://</a:t>
            </a:r>
            <a:r>
              <a:rPr lang="en-US" sz="2000" dirty="0" smtClean="0">
                <a:ea typeface="ＭＳ Ｐゴシック" pitchFamily="34" charset="-128"/>
                <a:hlinkClick r:id="rId3"/>
              </a:rPr>
              <a:t>www.fgdc.gov/metadata/geospatial-metadata-tools#availabletools</a:t>
            </a:r>
            <a:r>
              <a:rPr lang="en-US" sz="2000" dirty="0" smtClean="0">
                <a:ea typeface="ＭＳ Ｐゴシック" pitchFamily="34" charset="-128"/>
              </a:rPr>
              <a:t> </a:t>
            </a:r>
            <a:endParaRPr lang="en-US" sz="2000" dirty="0">
              <a:ea typeface="ＭＳ Ｐゴシック" pitchFamily="34" charset="-128"/>
            </a:endParaRPr>
          </a:p>
          <a:p>
            <a:pPr marL="1257300" lvl="3" indent="-342900">
              <a:buClr>
                <a:schemeClr val="accent1">
                  <a:lumMod val="75000"/>
                </a:schemeClr>
              </a:buClr>
              <a:buSzPct val="80000"/>
              <a:buFont typeface="Arial" pitchFamily="34" charset="0"/>
              <a:buChar char="•"/>
            </a:pPr>
            <a:r>
              <a:rPr lang="en-US" sz="2000" b="1" dirty="0" smtClean="0">
                <a:ea typeface="ＭＳ Ｐゴシック" pitchFamily="34" charset="-128"/>
              </a:rPr>
              <a:t>EML</a:t>
            </a:r>
            <a:r>
              <a:rPr lang="en-US" sz="2000" dirty="0">
                <a:ea typeface="ＭＳ Ｐゴシック" pitchFamily="34" charset="-128"/>
              </a:rPr>
              <a:t>: </a:t>
            </a:r>
            <a:endParaRPr lang="en-US" sz="2000" dirty="0" smtClean="0">
              <a:ea typeface="ＭＳ Ｐゴシック" pitchFamily="34" charset="-128"/>
            </a:endParaRPr>
          </a:p>
          <a:p>
            <a:pPr marL="1143000" lvl="4" indent="0">
              <a:buNone/>
            </a:pPr>
            <a:r>
              <a:rPr lang="en-US" sz="2000" dirty="0" smtClean="0">
                <a:ea typeface="ＭＳ Ｐゴシック" pitchFamily="34" charset="-128"/>
              </a:rPr>
              <a:t>- </a:t>
            </a:r>
            <a:r>
              <a:rPr lang="en-US" sz="2000" dirty="0" err="1" smtClean="0">
                <a:ea typeface="ＭＳ Ｐゴシック" pitchFamily="34" charset="-128"/>
              </a:rPr>
              <a:t>Morpho</a:t>
            </a:r>
            <a:r>
              <a:rPr lang="en-US" sz="2000" dirty="0" smtClean="0">
                <a:ea typeface="ＭＳ Ｐゴシック" pitchFamily="34" charset="-128"/>
              </a:rPr>
              <a:t> (</a:t>
            </a:r>
            <a:r>
              <a:rPr lang="en-US" sz="2000" dirty="0" smtClean="0">
                <a:ea typeface="ＭＳ Ｐゴシック" pitchFamily="34" charset="-128"/>
                <a:hlinkClick r:id="rId4"/>
              </a:rPr>
              <a:t>http://knb.ecoinformatics.org/morphoportal.jsp</a:t>
            </a:r>
            <a:r>
              <a:rPr lang="en-US" sz="2000" dirty="0" smtClean="0">
                <a:ea typeface="ＭＳ Ｐゴシック" pitchFamily="34" charset="-128"/>
              </a:rPr>
              <a:t>)</a:t>
            </a:r>
          </a:p>
          <a:p>
            <a:pPr marL="1257300" lvl="3" indent="-342900">
              <a:buClr>
                <a:schemeClr val="accent1">
                  <a:lumMod val="75000"/>
                </a:schemeClr>
              </a:buClr>
              <a:buSzPct val="80000"/>
              <a:buFont typeface="Arial" pitchFamily="34" charset="0"/>
              <a:buChar char="•"/>
            </a:pPr>
            <a:r>
              <a:rPr lang="en-US" sz="2000" b="1" dirty="0" smtClean="0">
                <a:ea typeface="ＭＳ Ｐゴシック" pitchFamily="34" charset="-128"/>
              </a:rPr>
              <a:t>ISO</a:t>
            </a:r>
            <a:r>
              <a:rPr lang="en-US" sz="2000" dirty="0">
                <a:ea typeface="ＭＳ Ｐゴシック" pitchFamily="34" charset="-128"/>
              </a:rPr>
              <a:t>: (</a:t>
            </a:r>
            <a:r>
              <a:rPr lang="en-US" sz="2000" dirty="0">
                <a:ea typeface="ＭＳ Ｐゴシック" pitchFamily="34" charset="-128"/>
                <a:hlinkClick r:id="rId5"/>
              </a:rPr>
              <a:t>http://www.fgdc.gov/metadata/iso-metadata-editor-review</a:t>
            </a:r>
            <a:r>
              <a:rPr lang="en-US" sz="2000" dirty="0">
                <a:ea typeface="ＭＳ Ｐゴシック" pitchFamily="34" charset="-128"/>
              </a:rPr>
              <a:t>)</a:t>
            </a:r>
          </a:p>
          <a:p>
            <a:pPr marL="1143000" lvl="4" indent="0">
              <a:buNone/>
            </a:pPr>
            <a:r>
              <a:rPr lang="en-US" sz="2000" dirty="0" smtClean="0">
                <a:ea typeface="ＭＳ Ｐゴシック" pitchFamily="34" charset="-128"/>
              </a:rPr>
              <a:t>- </a:t>
            </a:r>
            <a:r>
              <a:rPr lang="en-US" sz="2000" dirty="0" smtClean="0">
                <a:ea typeface="ＭＳ Ｐゴシック" pitchFamily="34" charset="-128"/>
              </a:rPr>
              <a:t>XML </a:t>
            </a:r>
            <a:r>
              <a:rPr lang="en-US" sz="2000" dirty="0">
                <a:ea typeface="ＭＳ Ｐゴシック" pitchFamily="34" charset="-128"/>
              </a:rPr>
              <a:t>Spy or </a:t>
            </a:r>
            <a:r>
              <a:rPr lang="en-US" sz="2000" dirty="0" smtClean="0">
                <a:ea typeface="ＭＳ Ｐゴシック" pitchFamily="34" charset="-128"/>
              </a:rPr>
              <a:t>Oxygen</a:t>
            </a:r>
            <a:endParaRPr lang="en-US" sz="2000" dirty="0">
              <a:ea typeface="ＭＳ Ｐゴシック" pitchFamily="34" charset="-128"/>
            </a:endParaRPr>
          </a:p>
          <a:p>
            <a:pPr marL="1143000" lvl="4" indent="0">
              <a:buNone/>
            </a:pPr>
            <a:r>
              <a:rPr lang="en-US" sz="2000" dirty="0" smtClean="0">
                <a:ea typeface="ＭＳ Ｐゴシック" pitchFamily="34" charset="-128"/>
              </a:rPr>
              <a:t>- </a:t>
            </a:r>
            <a:r>
              <a:rPr lang="en-US" sz="2000" dirty="0" err="1" smtClean="0">
                <a:ea typeface="ＭＳ Ｐゴシック" pitchFamily="34" charset="-128"/>
              </a:rPr>
              <a:t>CatMD</a:t>
            </a:r>
            <a:endParaRPr lang="en-US" sz="2400" dirty="0" smtClean="0">
              <a:ea typeface="ＭＳ Ｐゴシック" pitchFamily="34" charset="-128"/>
            </a:endParaRPr>
          </a:p>
          <a:p>
            <a:pPr lvl="1">
              <a:buClr>
                <a:schemeClr val="accent1">
                  <a:lumMod val="75000"/>
                </a:schemeClr>
              </a:buClr>
            </a:pPr>
            <a:r>
              <a:rPr lang="en-US" dirty="0" smtClean="0">
                <a:ea typeface="ＭＳ Ｐゴシック" pitchFamily="34" charset="-128"/>
              </a:rPr>
              <a:t>Other </a:t>
            </a:r>
            <a:r>
              <a:rPr lang="en-US" dirty="0" smtClean="0">
                <a:ea typeface="ＭＳ Ｐゴシック" pitchFamily="34" charset="-128"/>
              </a:rPr>
              <a:t>factors: Availability of human support; instructional materials; use of controlled </a:t>
            </a:r>
            <a:r>
              <a:rPr lang="en-US" dirty="0">
                <a:ea typeface="ＭＳ Ｐゴシック" pitchFamily="34" charset="-128"/>
              </a:rPr>
              <a:t>v</a:t>
            </a:r>
            <a:r>
              <a:rPr lang="en-US" dirty="0" smtClean="0">
                <a:ea typeface="ＭＳ Ｐゴシック" pitchFamily="34" charset="-128"/>
              </a:rPr>
              <a:t>ocabularies; output formats</a:t>
            </a:r>
          </a:p>
          <a:p>
            <a:pPr lvl="1">
              <a:buFont typeface="Arial"/>
              <a:buChar char="•"/>
            </a:pPr>
            <a:endParaRPr lang="en-US" sz="2000" dirty="0" smtClean="0">
              <a:ea typeface="ＭＳ Ｐゴシック" pitchFamily="34" charset="-128"/>
            </a:endParaRPr>
          </a:p>
        </p:txBody>
      </p:sp>
      <p:sp>
        <p:nvSpPr>
          <p:cNvPr id="13314" name="Title 1"/>
          <p:cNvSpPr>
            <a:spLocks noGrp="1"/>
          </p:cNvSpPr>
          <p:nvPr>
            <p:ph type="title"/>
          </p:nvPr>
        </p:nvSpPr>
        <p:spPr>
          <a:xfrm>
            <a:off x="0" y="138757"/>
            <a:ext cx="9144000" cy="701018"/>
          </a:xfrm>
        </p:spPr>
        <p:txBody>
          <a:bodyPr>
            <a:normAutofit/>
          </a:bodyPr>
          <a:lstStyle/>
          <a:p>
            <a:r>
              <a:rPr lang="en-US" dirty="0" smtClean="0">
                <a:ea typeface="ＭＳ Ｐゴシック" pitchFamily="34" charset="-128"/>
              </a:rPr>
              <a:t>Choosing a Metadata Standard</a:t>
            </a:r>
          </a:p>
        </p:txBody>
      </p:sp>
    </p:spTree>
    <p:extLst>
      <p:ext uri="{BB962C8B-B14F-4D97-AF65-F5344CB8AC3E}">
        <p14:creationId xmlns:p14="http://schemas.microsoft.com/office/powerpoint/2010/main" val="3111799978"/>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17073" y="69090"/>
            <a:ext cx="8626927" cy="1143000"/>
          </a:xfrm>
          <a:prstGeom prst="rect">
            <a:avLst/>
          </a:prstGeom>
          <a:noFill/>
          <a:ln>
            <a:noFill/>
          </a:ln>
        </p:spPr>
        <p:txBody>
          <a:bodyPr lIns="90475" tIns="44450" rIns="90475" bIns="44450" anchor="ctr" anchorCtr="0">
            <a:noAutofit/>
          </a:bodyPr>
          <a:lstStyle/>
          <a:p>
            <a:pPr marL="0" marR="0" lvl="0" indent="0" algn="l" rtl="0">
              <a:lnSpc>
                <a:spcPct val="100000"/>
              </a:lnSpc>
              <a:spcBef>
                <a:spcPts val="0"/>
              </a:spcBef>
              <a:spcAft>
                <a:spcPts val="0"/>
              </a:spcAft>
              <a:buClr>
                <a:srgbClr val="FFFF99"/>
              </a:buClr>
              <a:buSzPct val="25000"/>
              <a:buFont typeface="Arial"/>
              <a:buNone/>
            </a:pPr>
            <a:r>
              <a:rPr lang="en-US" sz="3600" b="1" dirty="0" smtClean="0">
                <a:solidFill>
                  <a:schemeClr val="bg2">
                    <a:lumMod val="25000"/>
                  </a:schemeClr>
                </a:solidFill>
              </a:rPr>
              <a:t>What Makes a Good Metadata Record?</a:t>
            </a:r>
            <a:endParaRPr lang="en-US" sz="3600" b="1" dirty="0">
              <a:solidFill>
                <a:schemeClr val="bg2">
                  <a:lumMod val="25000"/>
                </a:schemeClr>
              </a:solidFill>
            </a:endParaRPr>
          </a:p>
        </p:txBody>
      </p:sp>
      <p:sp>
        <p:nvSpPr>
          <p:cNvPr id="97" name="Shape 97"/>
          <p:cNvSpPr txBox="1">
            <a:spLocks noGrp="1"/>
          </p:cNvSpPr>
          <p:nvPr>
            <p:ph type="body" idx="4294967295"/>
          </p:nvPr>
        </p:nvSpPr>
        <p:spPr>
          <a:xfrm>
            <a:off x="517073" y="1085606"/>
            <a:ext cx="8458199" cy="1024622"/>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rgbClr val="FFFF99"/>
              </a:buClr>
              <a:buSzPct val="150000"/>
              <a:buNone/>
            </a:pPr>
            <a:r>
              <a:rPr lang="en-US" sz="2400" dirty="0" smtClean="0"/>
              <a:t>Metadata are developed continuously throughout the </a:t>
            </a:r>
            <a:endParaRPr lang="en-US" sz="2400" dirty="0" smtClean="0"/>
          </a:p>
          <a:p>
            <a:pPr marL="0" marR="0" lvl="0" indent="0" algn="l" rtl="0">
              <a:lnSpc>
                <a:spcPct val="100000"/>
              </a:lnSpc>
              <a:spcBef>
                <a:spcPts val="0"/>
              </a:spcBef>
              <a:spcAft>
                <a:spcPts val="0"/>
              </a:spcAft>
              <a:buClr>
                <a:srgbClr val="FFFF99"/>
              </a:buClr>
              <a:buSzPct val="150000"/>
              <a:buNone/>
            </a:pPr>
            <a:r>
              <a:rPr lang="en-US" sz="2400" dirty="0" smtClean="0"/>
              <a:t>entire </a:t>
            </a:r>
            <a:r>
              <a:rPr lang="en-US" sz="2400" dirty="0" smtClean="0"/>
              <a:t>data lifecycle</a:t>
            </a:r>
            <a:endParaRPr lang="en-US" sz="2400" dirty="0"/>
          </a:p>
          <a:p>
            <a:pPr marL="0" marR="0" lvl="0" indent="0" algn="l" rtl="0">
              <a:lnSpc>
                <a:spcPct val="100000"/>
              </a:lnSpc>
              <a:spcBef>
                <a:spcPts val="480"/>
              </a:spcBef>
              <a:spcAft>
                <a:spcPts val="0"/>
              </a:spcAft>
              <a:buNone/>
            </a:pPr>
            <a:endParaRPr dirty="0"/>
          </a:p>
        </p:txBody>
      </p:sp>
      <p:sp>
        <p:nvSpPr>
          <p:cNvPr id="8" name="Content Placeholder 2"/>
          <p:cNvSpPr txBox="1">
            <a:spLocks/>
          </p:cNvSpPr>
          <p:nvPr/>
        </p:nvSpPr>
        <p:spPr>
          <a:xfrm>
            <a:off x="751490" y="1342683"/>
            <a:ext cx="7993117" cy="4737551"/>
          </a:xfrm>
          <a:prstGeom prst="rect">
            <a:avLst/>
          </a:prstGeom>
        </p:spPr>
        <p:txBody>
          <a:bodyPr vert="horz">
            <a:noAutofit/>
          </a:bodyPr>
          <a:lstStyle>
            <a:lvl1pPr marL="365760" indent="-256032" algn="l" rtl="0" eaLnBrk="1" latinLnBrk="0" hangingPunct="1">
              <a:spcBef>
                <a:spcPts val="400"/>
              </a:spcBef>
              <a:spcAft>
                <a:spcPts val="0"/>
              </a:spcAft>
              <a:buClr>
                <a:srgbClr val="177F8A"/>
              </a:buClr>
              <a:buSzPct val="90000"/>
              <a:buFont typeface="Arial" pitchFamily="34" charset="0"/>
              <a:buChar char="•"/>
              <a:defRPr kumimoji="0" sz="2400" kern="1200">
                <a:solidFill>
                  <a:schemeClr val="tx1"/>
                </a:solidFill>
                <a:latin typeface="+mn-lt"/>
                <a:ea typeface="+mn-ea"/>
                <a:cs typeface="+mn-cs"/>
              </a:defRPr>
            </a:lvl1pPr>
            <a:lvl2pPr marL="621792" indent="-228600" algn="l" rtl="0" eaLnBrk="1" latinLnBrk="0" hangingPunct="1">
              <a:spcBef>
                <a:spcPts val="324"/>
              </a:spcBef>
              <a:buClr>
                <a:schemeClr val="accent1"/>
              </a:buClr>
              <a:buSzPct val="100000"/>
              <a:buFont typeface="Courier New" pitchFamily="49" charset="0"/>
              <a:buChar char="o"/>
              <a:defRPr kumimoji="0" sz="2000" kern="1200">
                <a:solidFill>
                  <a:schemeClr val="tx1"/>
                </a:solidFill>
                <a:latin typeface="+mn-lt"/>
                <a:ea typeface="+mn-ea"/>
                <a:cs typeface="+mn-cs"/>
              </a:defRPr>
            </a:lvl2pPr>
            <a:lvl3pPr marL="859536" indent="-228600" algn="l" rtl="0" eaLnBrk="1" latinLnBrk="0" hangingPunct="1">
              <a:spcBef>
                <a:spcPts val="350"/>
              </a:spcBef>
              <a:buClr>
                <a:srgbClr val="177F8A"/>
              </a:buClr>
              <a:buSzPct val="95000"/>
              <a:buFont typeface="Arial" pitchFamily="34" charset="0"/>
              <a:buChar char="•"/>
              <a:defRPr kumimoji="0" sz="1800" kern="1200">
                <a:solidFill>
                  <a:schemeClr val="tx1"/>
                </a:solidFill>
                <a:latin typeface="+mn-lt"/>
                <a:ea typeface="+mn-ea"/>
                <a:cs typeface="+mn-cs"/>
              </a:defRPr>
            </a:lvl3pPr>
            <a:lvl4pPr marL="1143000" indent="-228600" algn="l" rtl="0" eaLnBrk="1" latinLnBrk="0" hangingPunct="1">
              <a:spcBef>
                <a:spcPts val="350"/>
              </a:spcBef>
              <a:buClr>
                <a:schemeClr val="accent1"/>
              </a:buClr>
              <a:buSzPct val="70000"/>
              <a:buFont typeface="Courier New" pitchFamily="49" charset="0"/>
              <a:buNone/>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1"/>
              </a:buClr>
              <a:buFont typeface="Arial" pitchFamily="34" charset="0"/>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defTabSz="914400" fontAlgn="auto">
              <a:buSzPct val="100000"/>
              <a:buFont typeface="Arial" pitchFamily="34" charset="0"/>
              <a:buNone/>
            </a:pPr>
            <a:endParaRPr lang="en-US" smtClean="0">
              <a:ea typeface="ＭＳ Ｐゴシック" pitchFamily="34" charset="-128"/>
            </a:endParaRPr>
          </a:p>
          <a:p>
            <a:pPr defTabSz="914400" fontAlgn="auto"/>
            <a:endParaRPr lang="en-US" dirty="0" smtClean="0">
              <a:ea typeface="ＭＳ Ｐゴシック" pitchFamily="34" charset="-128"/>
            </a:endParaRPr>
          </a:p>
        </p:txBody>
      </p:sp>
      <p:graphicFrame>
        <p:nvGraphicFramePr>
          <p:cNvPr id="9" name="Content Placeholder 8"/>
          <p:cNvGraphicFramePr>
            <a:graphicFrameLocks noChangeAspect="1"/>
          </p:cNvGraphicFramePr>
          <p:nvPr>
            <p:extLst>
              <p:ext uri="{D42A27DB-BD31-4B8C-83A1-F6EECF244321}">
                <p14:modId xmlns:p14="http://schemas.microsoft.com/office/powerpoint/2010/main" val="56442335"/>
              </p:ext>
            </p:extLst>
          </p:nvPr>
        </p:nvGraphicFramePr>
        <p:xfrm>
          <a:off x="1542165" y="2024698"/>
          <a:ext cx="5946683" cy="4445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0" y="30480"/>
            <a:ext cx="9143999" cy="1143000"/>
          </a:xfrm>
          <a:prstGeom prst="rect">
            <a:avLst/>
          </a:prstGeom>
          <a:noFill/>
          <a:ln>
            <a:noFill/>
          </a:ln>
        </p:spPr>
        <p:txBody>
          <a:bodyPr lIns="90475" tIns="44450" rIns="90475" bIns="44450" anchor="ctr" anchorCtr="0">
            <a:noAutofit/>
          </a:bodyPr>
          <a:lstStyle/>
          <a:p>
            <a:pPr marL="0" marR="0" lvl="0" indent="0" rtl="0">
              <a:lnSpc>
                <a:spcPct val="100000"/>
              </a:lnSpc>
              <a:spcBef>
                <a:spcPts val="0"/>
              </a:spcBef>
              <a:spcAft>
                <a:spcPts val="0"/>
              </a:spcAft>
              <a:buClr>
                <a:srgbClr val="FFFF99"/>
              </a:buClr>
              <a:buSzPct val="25000"/>
              <a:buFont typeface="Arial"/>
              <a:buNone/>
            </a:pPr>
            <a:r>
              <a:rPr lang="en-US" sz="3600" b="1" dirty="0" smtClean="0">
                <a:solidFill>
                  <a:schemeClr val="bg2">
                    <a:lumMod val="25000"/>
                  </a:schemeClr>
                </a:solidFill>
              </a:rPr>
              <a:t>What Makes a Good Metadata Record?</a:t>
            </a:r>
            <a:endParaRPr lang="en-US" sz="3600" b="1" dirty="0">
              <a:solidFill>
                <a:schemeClr val="bg2">
                  <a:lumMod val="25000"/>
                </a:schemeClr>
              </a:solidFill>
            </a:endParaRPr>
          </a:p>
        </p:txBody>
      </p:sp>
      <p:sp>
        <p:nvSpPr>
          <p:cNvPr id="97" name="Shape 97"/>
          <p:cNvSpPr txBox="1">
            <a:spLocks noGrp="1"/>
          </p:cNvSpPr>
          <p:nvPr>
            <p:ph type="body" idx="4294967295"/>
          </p:nvPr>
        </p:nvSpPr>
        <p:spPr>
          <a:xfrm>
            <a:off x="381000" y="917366"/>
            <a:ext cx="8305799" cy="753064"/>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rgbClr val="FFFF99"/>
              </a:buClr>
              <a:buSzPct val="150000"/>
              <a:buNone/>
            </a:pPr>
            <a:r>
              <a:rPr lang="en-US" sz="2400" dirty="0" smtClean="0"/>
              <a:t>Consistency with commonly used fields</a:t>
            </a:r>
            <a:endParaRPr lang="en-US" sz="2400" dirty="0"/>
          </a:p>
          <a:p>
            <a:pPr marL="0" marR="0" lvl="0" indent="0" algn="l" rtl="0">
              <a:lnSpc>
                <a:spcPct val="100000"/>
              </a:lnSpc>
              <a:spcBef>
                <a:spcPts val="480"/>
              </a:spcBef>
              <a:spcAft>
                <a:spcPts val="0"/>
              </a:spcAft>
              <a:buNone/>
            </a:pPr>
            <a:endParaRPr b="1" dirty="0"/>
          </a:p>
        </p:txBody>
      </p:sp>
      <p:sp>
        <p:nvSpPr>
          <p:cNvPr id="3" name="TextBox 2"/>
          <p:cNvSpPr txBox="1"/>
          <p:nvPr/>
        </p:nvSpPr>
        <p:spPr>
          <a:xfrm>
            <a:off x="315940" y="2508344"/>
            <a:ext cx="4199759" cy="584775"/>
          </a:xfrm>
          <a:prstGeom prst="rect">
            <a:avLst/>
          </a:prstGeom>
          <a:solidFill>
            <a:schemeClr val="accent6">
              <a:lumMod val="60000"/>
              <a:lumOff val="40000"/>
            </a:schemeClr>
          </a:solidFill>
        </p:spPr>
        <p:txBody>
          <a:bodyPr wrap="square" rtlCol="0">
            <a:spAutoFit/>
          </a:bodyPr>
          <a:lstStyle/>
          <a:p>
            <a:r>
              <a:rPr lang="en-US" sz="1600" dirty="0"/>
              <a:t>&lt;publish&gt;</a:t>
            </a:r>
            <a:r>
              <a:rPr lang="en-US" sz="1600" b="1" dirty="0"/>
              <a:t>U.S. </a:t>
            </a:r>
            <a:r>
              <a:rPr lang="en-US" sz="1600" b="1" dirty="0" smtClean="0"/>
              <a:t>Geological Survey</a:t>
            </a:r>
            <a:r>
              <a:rPr lang="en-US" sz="1600" dirty="0"/>
              <a:t>&lt;/publish</a:t>
            </a:r>
            <a:r>
              <a:rPr lang="en-US" sz="1600" dirty="0" smtClean="0"/>
              <a:t>&gt;</a:t>
            </a:r>
            <a:endParaRPr lang="en-US" sz="1600" dirty="0"/>
          </a:p>
        </p:txBody>
      </p:sp>
      <p:sp>
        <p:nvSpPr>
          <p:cNvPr id="8" name="TextBox 7"/>
          <p:cNvSpPr txBox="1"/>
          <p:nvPr/>
        </p:nvSpPr>
        <p:spPr>
          <a:xfrm>
            <a:off x="4743108" y="2508344"/>
            <a:ext cx="4199759" cy="584775"/>
          </a:xfrm>
          <a:prstGeom prst="rect">
            <a:avLst/>
          </a:prstGeom>
          <a:solidFill>
            <a:srgbClr val="E04949"/>
          </a:solidFill>
        </p:spPr>
        <p:txBody>
          <a:bodyPr wrap="square" rtlCol="0">
            <a:spAutoFit/>
          </a:bodyPr>
          <a:lstStyle/>
          <a:p>
            <a:r>
              <a:rPr lang="en-US" sz="1600" dirty="0"/>
              <a:t>&lt;publish&gt;</a:t>
            </a:r>
            <a:r>
              <a:rPr lang="en-US" sz="1600" b="1" dirty="0"/>
              <a:t>USGS</a:t>
            </a:r>
            <a:r>
              <a:rPr lang="en-US" sz="1600" dirty="0"/>
              <a:t>&lt;/publish&gt; </a:t>
            </a:r>
          </a:p>
          <a:p>
            <a:endParaRPr lang="en-US" sz="1600" dirty="0"/>
          </a:p>
        </p:txBody>
      </p:sp>
      <p:sp>
        <p:nvSpPr>
          <p:cNvPr id="4" name="TextBox 3"/>
          <p:cNvSpPr txBox="1"/>
          <p:nvPr/>
        </p:nvSpPr>
        <p:spPr>
          <a:xfrm>
            <a:off x="2057400" y="1391037"/>
            <a:ext cx="736602" cy="1200329"/>
          </a:xfrm>
          <a:prstGeom prst="rect">
            <a:avLst/>
          </a:prstGeom>
          <a:noFill/>
        </p:spPr>
        <p:txBody>
          <a:bodyPr wrap="square" rtlCol="0">
            <a:spAutoFit/>
          </a:bodyPr>
          <a:lstStyle/>
          <a:p>
            <a:r>
              <a:rPr lang="en-US" sz="7200" dirty="0" smtClean="0">
                <a:solidFill>
                  <a:schemeClr val="accent2"/>
                </a:solidFill>
                <a:latin typeface="Zapf Dingbats"/>
                <a:ea typeface="Zapf Dingbats"/>
                <a:cs typeface="Zapf Dingbats"/>
                <a:sym typeface="Zapf Dingbats"/>
              </a:rPr>
              <a:t>✔</a:t>
            </a:r>
            <a:endParaRPr lang="en-US" sz="7200" dirty="0">
              <a:solidFill>
                <a:schemeClr val="accent2"/>
              </a:solidFill>
            </a:endParaRPr>
          </a:p>
        </p:txBody>
      </p:sp>
      <p:sp>
        <p:nvSpPr>
          <p:cNvPr id="10" name="TextBox 9"/>
          <p:cNvSpPr txBox="1"/>
          <p:nvPr/>
        </p:nvSpPr>
        <p:spPr>
          <a:xfrm>
            <a:off x="6415088" y="1306956"/>
            <a:ext cx="831796" cy="1323439"/>
          </a:xfrm>
          <a:prstGeom prst="rect">
            <a:avLst/>
          </a:prstGeom>
          <a:noFill/>
        </p:spPr>
        <p:txBody>
          <a:bodyPr wrap="square" rtlCol="0">
            <a:spAutoFit/>
          </a:bodyPr>
          <a:lstStyle/>
          <a:p>
            <a:r>
              <a:rPr lang="en-US" sz="8000" dirty="0" smtClean="0">
                <a:solidFill>
                  <a:srgbClr val="FF0000"/>
                </a:solidFill>
                <a:latin typeface="Zapf Dingbats"/>
                <a:ea typeface="Zapf Dingbats"/>
                <a:cs typeface="Zapf Dingbats"/>
                <a:sym typeface="Zapf Dingbats"/>
              </a:rPr>
              <a:t>✗</a:t>
            </a:r>
            <a:endParaRPr lang="en-US" sz="8000" dirty="0">
              <a:solidFill>
                <a:srgbClr val="FF0000"/>
              </a:solidFill>
            </a:endParaRPr>
          </a:p>
        </p:txBody>
      </p:sp>
      <p:sp>
        <p:nvSpPr>
          <p:cNvPr id="7" name="TextBox 6"/>
          <p:cNvSpPr txBox="1"/>
          <p:nvPr/>
        </p:nvSpPr>
        <p:spPr>
          <a:xfrm>
            <a:off x="315940" y="2211540"/>
            <a:ext cx="1397002" cy="369332"/>
          </a:xfrm>
          <a:prstGeom prst="rect">
            <a:avLst/>
          </a:prstGeom>
          <a:noFill/>
        </p:spPr>
        <p:txBody>
          <a:bodyPr wrap="square" rtlCol="0">
            <a:spAutoFit/>
          </a:bodyPr>
          <a:lstStyle/>
          <a:p>
            <a:r>
              <a:rPr lang="en-US" dirty="0" smtClean="0"/>
              <a:t>Publisher:</a:t>
            </a:r>
            <a:endParaRPr lang="en-US" dirty="0"/>
          </a:p>
        </p:txBody>
      </p:sp>
      <p:sp>
        <p:nvSpPr>
          <p:cNvPr id="15" name="TextBox 14"/>
          <p:cNvSpPr txBox="1"/>
          <p:nvPr/>
        </p:nvSpPr>
        <p:spPr>
          <a:xfrm>
            <a:off x="315940" y="3758699"/>
            <a:ext cx="4199759" cy="830997"/>
          </a:xfrm>
          <a:prstGeom prst="rect">
            <a:avLst/>
          </a:prstGeom>
          <a:solidFill>
            <a:schemeClr val="accent6">
              <a:lumMod val="60000"/>
              <a:lumOff val="40000"/>
            </a:schemeClr>
          </a:solidFill>
        </p:spPr>
        <p:txBody>
          <a:bodyPr wrap="square" rtlCol="0">
            <a:spAutoFit/>
          </a:bodyPr>
          <a:lstStyle/>
          <a:p>
            <a:r>
              <a:rPr lang="en-US" sz="1600" dirty="0"/>
              <a:t>&lt;</a:t>
            </a:r>
            <a:r>
              <a:rPr lang="en-US" sz="1600" dirty="0" err="1"/>
              <a:t>pubdate</a:t>
            </a:r>
            <a:r>
              <a:rPr lang="en-US" sz="1600" dirty="0"/>
              <a:t>&gt;</a:t>
            </a:r>
            <a:r>
              <a:rPr lang="en-US" sz="1600" b="1" dirty="0"/>
              <a:t>YYYYMMDD</a:t>
            </a:r>
            <a:r>
              <a:rPr lang="en-US" sz="1600" dirty="0"/>
              <a:t>&lt;/</a:t>
            </a:r>
            <a:r>
              <a:rPr lang="en-US" sz="1600" dirty="0" err="1"/>
              <a:t>pubdate</a:t>
            </a:r>
            <a:r>
              <a:rPr lang="en-US" sz="1600" dirty="0" smtClean="0"/>
              <a:t>&gt;</a:t>
            </a:r>
          </a:p>
          <a:p>
            <a:r>
              <a:rPr lang="en-US" sz="1600" dirty="0" smtClean="0"/>
              <a:t>&lt;</a:t>
            </a:r>
            <a:r>
              <a:rPr lang="en-US" sz="1600" dirty="0" err="1" smtClean="0"/>
              <a:t>pubdate</a:t>
            </a:r>
            <a:r>
              <a:rPr lang="en-US" sz="1600" dirty="0" smtClean="0"/>
              <a:t>&gt;</a:t>
            </a:r>
            <a:r>
              <a:rPr lang="en-US" sz="1600" b="1" dirty="0" smtClean="0"/>
              <a:t>YYYY</a:t>
            </a:r>
            <a:r>
              <a:rPr lang="en-US" sz="1600" dirty="0" smtClean="0"/>
              <a:t>&lt;/</a:t>
            </a:r>
            <a:r>
              <a:rPr lang="en-US" sz="1600" dirty="0" err="1" smtClean="0"/>
              <a:t>pubdate</a:t>
            </a:r>
            <a:r>
              <a:rPr lang="en-US" sz="1600" dirty="0" smtClean="0"/>
              <a:t>&gt;</a:t>
            </a:r>
          </a:p>
          <a:p>
            <a:endParaRPr lang="en-US" sz="1600" dirty="0"/>
          </a:p>
        </p:txBody>
      </p:sp>
      <p:sp>
        <p:nvSpPr>
          <p:cNvPr id="16" name="TextBox 15"/>
          <p:cNvSpPr txBox="1"/>
          <p:nvPr/>
        </p:nvSpPr>
        <p:spPr>
          <a:xfrm>
            <a:off x="4743108" y="3758699"/>
            <a:ext cx="4199759" cy="830997"/>
          </a:xfrm>
          <a:prstGeom prst="rect">
            <a:avLst/>
          </a:prstGeom>
          <a:solidFill>
            <a:srgbClr val="E04949"/>
          </a:solidFill>
        </p:spPr>
        <p:txBody>
          <a:bodyPr wrap="square" rtlCol="0">
            <a:spAutoFit/>
          </a:bodyPr>
          <a:lstStyle/>
          <a:p>
            <a:r>
              <a:rPr lang="en-US" sz="1600" dirty="0"/>
              <a:t>&lt;</a:t>
            </a:r>
            <a:r>
              <a:rPr lang="en-US" sz="1600" dirty="0" err="1"/>
              <a:t>pubdate</a:t>
            </a:r>
            <a:r>
              <a:rPr lang="en-US" sz="1600" dirty="0"/>
              <a:t>&gt;</a:t>
            </a:r>
            <a:r>
              <a:rPr lang="en-US" sz="1600" b="1" dirty="0"/>
              <a:t>MM/DD/YYYY</a:t>
            </a:r>
            <a:r>
              <a:rPr lang="en-US" sz="1600" dirty="0"/>
              <a:t>&lt;/</a:t>
            </a:r>
            <a:r>
              <a:rPr lang="en-US" sz="1600" dirty="0" err="1"/>
              <a:t>pubdate</a:t>
            </a:r>
            <a:r>
              <a:rPr lang="en-US" sz="1600" dirty="0" smtClean="0"/>
              <a:t>&gt;</a:t>
            </a:r>
          </a:p>
          <a:p>
            <a:r>
              <a:rPr lang="en-US" sz="1600" dirty="0" smtClean="0"/>
              <a:t>&lt;</a:t>
            </a:r>
            <a:r>
              <a:rPr lang="en-US" sz="1600" dirty="0" err="1" smtClean="0"/>
              <a:t>pubdate</a:t>
            </a:r>
            <a:r>
              <a:rPr lang="en-US" sz="1600" dirty="0" smtClean="0"/>
              <a:t>&gt;</a:t>
            </a:r>
            <a:r>
              <a:rPr lang="en-US" sz="1600" b="1" dirty="0" smtClean="0"/>
              <a:t>May 27, 2003</a:t>
            </a:r>
            <a:r>
              <a:rPr lang="en-US" sz="1600" dirty="0" smtClean="0"/>
              <a:t>&lt;/</a:t>
            </a:r>
            <a:r>
              <a:rPr lang="en-US" sz="1600" dirty="0" err="1" smtClean="0"/>
              <a:t>pubdate</a:t>
            </a:r>
            <a:r>
              <a:rPr lang="en-US" sz="1600" dirty="0"/>
              <a:t>&gt;</a:t>
            </a:r>
            <a:endParaRPr lang="en-US" sz="1600" dirty="0" smtClean="0"/>
          </a:p>
          <a:p>
            <a:endParaRPr lang="en-US" sz="1600" dirty="0"/>
          </a:p>
        </p:txBody>
      </p:sp>
      <p:sp>
        <p:nvSpPr>
          <p:cNvPr id="17" name="TextBox 16"/>
          <p:cNvSpPr txBox="1"/>
          <p:nvPr/>
        </p:nvSpPr>
        <p:spPr>
          <a:xfrm>
            <a:off x="315940" y="3390775"/>
            <a:ext cx="1397002" cy="369332"/>
          </a:xfrm>
          <a:prstGeom prst="rect">
            <a:avLst/>
          </a:prstGeom>
          <a:noFill/>
        </p:spPr>
        <p:txBody>
          <a:bodyPr wrap="square" rtlCol="0">
            <a:spAutoFit/>
          </a:bodyPr>
          <a:lstStyle/>
          <a:p>
            <a:r>
              <a:rPr lang="en-US" dirty="0" smtClean="0"/>
              <a:t>Date:</a:t>
            </a:r>
            <a:endParaRPr lang="en-US" dirty="0"/>
          </a:p>
        </p:txBody>
      </p:sp>
      <p:sp>
        <p:nvSpPr>
          <p:cNvPr id="18" name="TextBox 17"/>
          <p:cNvSpPr txBox="1"/>
          <p:nvPr/>
        </p:nvSpPr>
        <p:spPr>
          <a:xfrm>
            <a:off x="395595" y="1344088"/>
            <a:ext cx="3780814" cy="338554"/>
          </a:xfrm>
          <a:prstGeom prst="rect">
            <a:avLst/>
          </a:prstGeom>
          <a:noFill/>
        </p:spPr>
        <p:txBody>
          <a:bodyPr wrap="square" rtlCol="0">
            <a:spAutoFit/>
          </a:bodyPr>
          <a:lstStyle/>
          <a:p>
            <a:r>
              <a:rPr lang="en-US" sz="1600" dirty="0" smtClean="0"/>
              <a:t>Examples for a </a:t>
            </a:r>
            <a:r>
              <a:rPr lang="en-US" sz="1600" dirty="0" smtClean="0"/>
              <a:t>FGDC CSDGM </a:t>
            </a:r>
            <a:r>
              <a:rPr lang="en-US" sz="1600" dirty="0" smtClean="0"/>
              <a:t>record:</a:t>
            </a:r>
            <a:endParaRPr lang="en-US" sz="1600" dirty="0"/>
          </a:p>
        </p:txBody>
      </p:sp>
      <p:sp>
        <p:nvSpPr>
          <p:cNvPr id="19" name="TextBox 18"/>
          <p:cNvSpPr txBox="1"/>
          <p:nvPr/>
        </p:nvSpPr>
        <p:spPr>
          <a:xfrm>
            <a:off x="381000" y="5170533"/>
            <a:ext cx="4199759" cy="1077218"/>
          </a:xfrm>
          <a:prstGeom prst="rect">
            <a:avLst/>
          </a:prstGeom>
          <a:solidFill>
            <a:schemeClr val="accent6">
              <a:lumMod val="60000"/>
              <a:lumOff val="40000"/>
            </a:schemeClr>
          </a:solidFill>
        </p:spPr>
        <p:txBody>
          <a:bodyPr wrap="square" rtlCol="0">
            <a:spAutoFit/>
          </a:bodyPr>
          <a:lstStyle/>
          <a:p>
            <a:r>
              <a:rPr lang="en-US" sz="1600" dirty="0"/>
              <a:t>&lt;</a:t>
            </a:r>
            <a:r>
              <a:rPr lang="en-US" sz="1600" dirty="0" err="1"/>
              <a:t>placekt</a:t>
            </a:r>
            <a:r>
              <a:rPr lang="en-US" sz="1600" dirty="0"/>
              <a:t>&gt;</a:t>
            </a:r>
            <a:r>
              <a:rPr lang="en-US" sz="1600" b="1" dirty="0"/>
              <a:t>Geographic Names Information System</a:t>
            </a:r>
            <a:r>
              <a:rPr lang="en-US" sz="1600" dirty="0"/>
              <a:t>&lt;/</a:t>
            </a:r>
            <a:r>
              <a:rPr lang="en-US" sz="1600" dirty="0" err="1"/>
              <a:t>placekt</a:t>
            </a:r>
            <a:r>
              <a:rPr lang="en-US" sz="1600" dirty="0"/>
              <a:t>&gt;</a:t>
            </a:r>
          </a:p>
          <a:p>
            <a:r>
              <a:rPr lang="en-US" sz="1600" dirty="0"/>
              <a:t>&lt;</a:t>
            </a:r>
            <a:r>
              <a:rPr lang="en-US" sz="1600" dirty="0" err="1"/>
              <a:t>placekey</a:t>
            </a:r>
            <a:r>
              <a:rPr lang="en-US" sz="1600" dirty="0"/>
              <a:t>&gt;</a:t>
            </a:r>
            <a:r>
              <a:rPr lang="en-US" sz="1600" b="1" dirty="0"/>
              <a:t>Roosevelt National Forest</a:t>
            </a:r>
            <a:r>
              <a:rPr lang="en-US" sz="1600" dirty="0"/>
              <a:t>&lt;/</a:t>
            </a:r>
            <a:r>
              <a:rPr lang="en-US" sz="1600" dirty="0" err="1"/>
              <a:t>placekey</a:t>
            </a:r>
            <a:r>
              <a:rPr lang="en-US" sz="1600" dirty="0" smtClean="0"/>
              <a:t>&gt;</a:t>
            </a:r>
            <a:endParaRPr lang="en-US" sz="1600" dirty="0"/>
          </a:p>
        </p:txBody>
      </p:sp>
      <p:sp>
        <p:nvSpPr>
          <p:cNvPr id="20" name="TextBox 19"/>
          <p:cNvSpPr txBox="1"/>
          <p:nvPr/>
        </p:nvSpPr>
        <p:spPr>
          <a:xfrm>
            <a:off x="4808168" y="5170533"/>
            <a:ext cx="4199759" cy="830997"/>
          </a:xfrm>
          <a:prstGeom prst="rect">
            <a:avLst/>
          </a:prstGeom>
          <a:solidFill>
            <a:srgbClr val="E04949"/>
          </a:solidFill>
        </p:spPr>
        <p:txBody>
          <a:bodyPr wrap="square" rtlCol="0">
            <a:spAutoFit/>
          </a:bodyPr>
          <a:lstStyle/>
          <a:p>
            <a:r>
              <a:rPr lang="en-US" sz="1600" dirty="0"/>
              <a:t>&lt;</a:t>
            </a:r>
            <a:r>
              <a:rPr lang="en-US" sz="1600" dirty="0" err="1"/>
              <a:t>themekey</a:t>
            </a:r>
            <a:r>
              <a:rPr lang="en-US" sz="1600" dirty="0"/>
              <a:t>&gt;</a:t>
            </a:r>
            <a:r>
              <a:rPr lang="en-US" sz="1600" b="1" dirty="0"/>
              <a:t>Roosevelt </a:t>
            </a:r>
            <a:r>
              <a:rPr lang="en-US" sz="1600" b="1" dirty="0" smtClean="0"/>
              <a:t>Forest</a:t>
            </a:r>
            <a:r>
              <a:rPr lang="en-US" sz="1600" dirty="0"/>
              <a:t>&lt;/</a:t>
            </a:r>
            <a:r>
              <a:rPr lang="en-US" sz="1600" dirty="0" err="1"/>
              <a:t>themekey</a:t>
            </a:r>
            <a:r>
              <a:rPr lang="en-US" sz="1600" dirty="0" smtClean="0"/>
              <a:t>&gt;</a:t>
            </a:r>
          </a:p>
          <a:p>
            <a:endParaRPr lang="en-US" sz="1600" dirty="0" smtClean="0"/>
          </a:p>
          <a:p>
            <a:endParaRPr lang="en-US" sz="1600" dirty="0"/>
          </a:p>
        </p:txBody>
      </p:sp>
      <p:sp>
        <p:nvSpPr>
          <p:cNvPr id="21" name="TextBox 20"/>
          <p:cNvSpPr txBox="1"/>
          <p:nvPr/>
        </p:nvSpPr>
        <p:spPr>
          <a:xfrm>
            <a:off x="321879" y="4757843"/>
            <a:ext cx="2159000" cy="369332"/>
          </a:xfrm>
          <a:prstGeom prst="rect">
            <a:avLst/>
          </a:prstGeom>
          <a:noFill/>
        </p:spPr>
        <p:txBody>
          <a:bodyPr wrap="square" rtlCol="0">
            <a:spAutoFit/>
          </a:bodyPr>
          <a:lstStyle/>
          <a:p>
            <a:r>
              <a:rPr lang="en-US" dirty="0" smtClean="0"/>
              <a:t>Keywords:</a:t>
            </a:r>
            <a:endParaRPr lang="en-US" dirty="0"/>
          </a:p>
        </p:txBody>
      </p:sp>
    </p:spTree>
    <p:extLst>
      <p:ext uri="{BB962C8B-B14F-4D97-AF65-F5344CB8AC3E}">
        <p14:creationId xmlns:p14="http://schemas.microsoft.com/office/powerpoint/2010/main" val="40131668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4" grpId="0"/>
      <p:bldP spid="10" grpId="0"/>
      <p:bldP spid="7" grpId="0"/>
      <p:bldP spid="15" grpId="0" animBg="1"/>
      <p:bldP spid="16" grpId="0" animBg="1"/>
      <p:bldP spid="17"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19" name="Picture 18" descr="rain_bymxgirl2014.jp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4749" y="1989871"/>
            <a:ext cx="4087070" cy="2720456"/>
          </a:xfrm>
          <a:prstGeom prst="rect">
            <a:avLst/>
          </a:prstGeom>
        </p:spPr>
      </p:pic>
      <p:sp>
        <p:nvSpPr>
          <p:cNvPr id="95" name="Shape 95"/>
          <p:cNvSpPr txBox="1">
            <a:spLocks noGrp="1"/>
          </p:cNvSpPr>
          <p:nvPr>
            <p:ph type="title"/>
          </p:nvPr>
        </p:nvSpPr>
        <p:spPr>
          <a:xfrm>
            <a:off x="272143" y="152400"/>
            <a:ext cx="8626927" cy="1143000"/>
          </a:xfrm>
          <a:prstGeom prst="rect">
            <a:avLst/>
          </a:prstGeom>
          <a:noFill/>
          <a:ln>
            <a:noFill/>
          </a:ln>
        </p:spPr>
        <p:txBody>
          <a:bodyPr lIns="90475" tIns="44450" rIns="90475" bIns="44450" anchor="ctr" anchorCtr="0">
            <a:noAutofit/>
          </a:bodyPr>
          <a:lstStyle/>
          <a:p>
            <a:pPr marL="0" marR="0" lvl="0" indent="0" rtl="0">
              <a:lnSpc>
                <a:spcPct val="100000"/>
              </a:lnSpc>
              <a:spcBef>
                <a:spcPts val="0"/>
              </a:spcBef>
              <a:spcAft>
                <a:spcPts val="0"/>
              </a:spcAft>
              <a:buClr>
                <a:srgbClr val="FFFF99"/>
              </a:buClr>
              <a:buSzPct val="25000"/>
              <a:buFont typeface="Arial"/>
              <a:buNone/>
            </a:pPr>
            <a:r>
              <a:rPr lang="en-US" sz="3600" b="1" dirty="0" smtClean="0">
                <a:solidFill>
                  <a:schemeClr val="bg2">
                    <a:lumMod val="25000"/>
                  </a:schemeClr>
                </a:solidFill>
              </a:rPr>
              <a:t>What Makes a Good Metadata Record?</a:t>
            </a:r>
            <a:endParaRPr lang="en-US" sz="3600" b="1" dirty="0">
              <a:solidFill>
                <a:schemeClr val="bg2">
                  <a:lumMod val="25000"/>
                </a:schemeClr>
              </a:solidFill>
            </a:endParaRPr>
          </a:p>
        </p:txBody>
      </p:sp>
      <p:sp>
        <p:nvSpPr>
          <p:cNvPr id="97" name="Shape 97"/>
          <p:cNvSpPr txBox="1">
            <a:spLocks noGrp="1"/>
          </p:cNvSpPr>
          <p:nvPr>
            <p:ph type="body" idx="4294967295"/>
          </p:nvPr>
        </p:nvSpPr>
        <p:spPr>
          <a:xfrm>
            <a:off x="381000" y="1257373"/>
            <a:ext cx="8305799" cy="4495800"/>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rgbClr val="FFFF99"/>
              </a:buClr>
              <a:buSzPct val="150000"/>
              <a:buNone/>
            </a:pPr>
            <a:r>
              <a:rPr lang="en-US" sz="2400" dirty="0" smtClean="0"/>
              <a:t>Use Authority Files and </a:t>
            </a:r>
            <a:r>
              <a:rPr lang="en-US" sz="2400" dirty="0"/>
              <a:t>S</a:t>
            </a:r>
            <a:r>
              <a:rPr lang="en-US" sz="2400" dirty="0" smtClean="0"/>
              <a:t>tandard Vocabulary</a:t>
            </a:r>
          </a:p>
          <a:p>
            <a:pPr marL="342900" marR="0" lvl="0" indent="-342900" algn="l" rtl="0">
              <a:lnSpc>
                <a:spcPct val="100000"/>
              </a:lnSpc>
              <a:spcBef>
                <a:spcPts val="0"/>
              </a:spcBef>
              <a:spcAft>
                <a:spcPts val="0"/>
              </a:spcAft>
              <a:buClr>
                <a:srgbClr val="FFFF99"/>
              </a:buClr>
              <a:buSzPct val="150000"/>
              <a:buFont typeface="Arial"/>
              <a:buChar char="·"/>
            </a:pPr>
            <a:endParaRPr lang="en-US" sz="2800" b="1" dirty="0">
              <a:solidFill>
                <a:schemeClr val="lt1"/>
              </a:solidFill>
            </a:endParaRPr>
          </a:p>
          <a:p>
            <a:pPr marL="0" marR="0" lvl="0" indent="0" algn="l" rtl="0">
              <a:lnSpc>
                <a:spcPct val="100000"/>
              </a:lnSpc>
              <a:spcBef>
                <a:spcPts val="480"/>
              </a:spcBef>
              <a:spcAft>
                <a:spcPts val="0"/>
              </a:spcAft>
              <a:buNone/>
            </a:pPr>
            <a:endParaRPr dirty="0"/>
          </a:p>
        </p:txBody>
      </p:sp>
      <p:grpSp>
        <p:nvGrpSpPr>
          <p:cNvPr id="3" name="Group 2"/>
          <p:cNvGrpSpPr/>
          <p:nvPr/>
        </p:nvGrpSpPr>
        <p:grpSpPr>
          <a:xfrm>
            <a:off x="5385975" y="2356090"/>
            <a:ext cx="3284097" cy="2035935"/>
            <a:chOff x="2662867" y="2765276"/>
            <a:chExt cx="3284097" cy="1825306"/>
          </a:xfrm>
        </p:grpSpPr>
        <p:sp>
          <p:nvSpPr>
            <p:cNvPr id="2" name="Rectangle 1"/>
            <p:cNvSpPr/>
            <p:nvPr/>
          </p:nvSpPr>
          <p:spPr>
            <a:xfrm>
              <a:off x="3678040" y="3615782"/>
              <a:ext cx="851615" cy="413903"/>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2400" b="1" cap="none" spc="0" dirty="0" smtClean="0">
                  <a:ln w="12700">
                    <a:solidFill>
                      <a:schemeClr val="accent1">
                        <a:lumMod val="75000"/>
                      </a:schemeClr>
                    </a:solidFill>
                    <a:prstDash val="solid"/>
                  </a:ln>
                  <a:solidFill>
                    <a:srgbClr val="1FF1F9"/>
                  </a:solidFill>
                  <a:effectLst>
                    <a:outerShdw blurRad="41275" dist="20320" dir="1800000" algn="tl" rotWithShape="0">
                      <a:srgbClr val="000000">
                        <a:alpha val="40000"/>
                      </a:srgbClr>
                    </a:outerShdw>
                  </a:effectLst>
                </a:rPr>
                <a:t>Rain</a:t>
              </a:r>
              <a:endParaRPr lang="en-US" sz="2400" b="1" cap="none" spc="0" dirty="0">
                <a:ln w="12700">
                  <a:solidFill>
                    <a:schemeClr val="accent1">
                      <a:lumMod val="75000"/>
                    </a:schemeClr>
                  </a:solidFill>
                  <a:prstDash val="solid"/>
                </a:ln>
                <a:solidFill>
                  <a:srgbClr val="1FF1F9"/>
                </a:solidFill>
                <a:effectLst>
                  <a:outerShdw blurRad="41275" dist="20320" dir="1800000" algn="tl" rotWithShape="0">
                    <a:srgbClr val="000000">
                      <a:alpha val="40000"/>
                    </a:srgbClr>
                  </a:outerShdw>
                </a:effectLst>
              </a:endParaRPr>
            </a:p>
          </p:txBody>
        </p:sp>
        <p:sp>
          <p:nvSpPr>
            <p:cNvPr id="5" name="Rectangle 4"/>
            <p:cNvSpPr/>
            <p:nvPr/>
          </p:nvSpPr>
          <p:spPr>
            <a:xfrm rot="418835">
              <a:off x="4096720" y="2768609"/>
              <a:ext cx="1296298" cy="413903"/>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2400" b="1" cap="none" spc="0" dirty="0" smtClean="0">
                  <a:ln w="12700">
                    <a:solidFill>
                      <a:srgbClr val="0B52FC"/>
                    </a:solidFill>
                    <a:prstDash val="solid"/>
                  </a:ln>
                  <a:solidFill>
                    <a:srgbClr val="1FF1F9"/>
                  </a:solidFill>
                  <a:effectLst>
                    <a:outerShdw blurRad="41275" dist="20320" dir="1800000" algn="tl" rotWithShape="0">
                      <a:srgbClr val="000000">
                        <a:alpha val="40000"/>
                      </a:srgbClr>
                    </a:outerShdw>
                  </a:effectLst>
                </a:rPr>
                <a:t>Rainfall</a:t>
              </a:r>
              <a:endParaRPr lang="en-US" sz="2400" b="1" cap="none" spc="0" dirty="0">
                <a:ln w="12700">
                  <a:solidFill>
                    <a:srgbClr val="0B52FC"/>
                  </a:solidFill>
                  <a:prstDash val="solid"/>
                </a:ln>
                <a:solidFill>
                  <a:srgbClr val="1FF1F9"/>
                </a:solidFill>
                <a:effectLst>
                  <a:outerShdw blurRad="41275" dist="20320" dir="1800000" algn="tl" rotWithShape="0">
                    <a:srgbClr val="000000">
                      <a:alpha val="40000"/>
                    </a:srgbClr>
                  </a:outerShdw>
                </a:effectLst>
              </a:endParaRPr>
            </a:p>
          </p:txBody>
        </p:sp>
        <p:sp>
          <p:nvSpPr>
            <p:cNvPr id="6" name="Rectangle 5"/>
            <p:cNvSpPr/>
            <p:nvPr/>
          </p:nvSpPr>
          <p:spPr>
            <a:xfrm rot="21055365">
              <a:off x="2939355" y="4176679"/>
              <a:ext cx="2048758" cy="413903"/>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2400" b="1" cap="none" spc="0" dirty="0" smtClean="0">
                  <a:ln w="12700">
                    <a:solidFill>
                      <a:srgbClr val="0B52FC"/>
                    </a:solidFill>
                    <a:prstDash val="solid"/>
                  </a:ln>
                  <a:solidFill>
                    <a:srgbClr val="1FF1F9"/>
                  </a:solidFill>
                  <a:effectLst>
                    <a:outerShdw blurRad="41275" dist="20320" dir="1800000" algn="tl" rotWithShape="0">
                      <a:srgbClr val="000000">
                        <a:alpha val="40000"/>
                      </a:srgbClr>
                    </a:outerShdw>
                  </a:effectLst>
                </a:rPr>
                <a:t>Precipitation</a:t>
              </a:r>
              <a:endParaRPr lang="en-US" sz="2400" b="1" cap="none" spc="0" dirty="0">
                <a:ln w="12700">
                  <a:solidFill>
                    <a:srgbClr val="0B52FC"/>
                  </a:solidFill>
                  <a:prstDash val="solid"/>
                </a:ln>
                <a:solidFill>
                  <a:srgbClr val="1FF1F9"/>
                </a:solidFill>
                <a:effectLst>
                  <a:outerShdw blurRad="41275" dist="20320" dir="1800000" algn="tl" rotWithShape="0">
                    <a:srgbClr val="000000">
                      <a:alpha val="40000"/>
                    </a:srgbClr>
                  </a:outerShdw>
                </a:effectLst>
              </a:endParaRPr>
            </a:p>
          </p:txBody>
        </p:sp>
        <p:sp>
          <p:nvSpPr>
            <p:cNvPr id="7" name="Rectangle 6"/>
            <p:cNvSpPr/>
            <p:nvPr/>
          </p:nvSpPr>
          <p:spPr>
            <a:xfrm rot="21154887">
              <a:off x="4479495" y="3250102"/>
              <a:ext cx="1467469" cy="413903"/>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2400" b="1" cap="none" spc="0" dirty="0" smtClean="0">
                  <a:ln w="12700">
                    <a:solidFill>
                      <a:srgbClr val="0B52FC"/>
                    </a:solidFill>
                    <a:prstDash val="solid"/>
                  </a:ln>
                  <a:solidFill>
                    <a:srgbClr val="1FF1F9"/>
                  </a:solidFill>
                  <a:effectLst>
                    <a:outerShdw blurRad="41275" dist="20320" dir="1800000" algn="tl" rotWithShape="0">
                      <a:srgbClr val="000000">
                        <a:alpha val="40000"/>
                      </a:srgbClr>
                    </a:outerShdw>
                  </a:effectLst>
                </a:rPr>
                <a:t>Showers</a:t>
              </a:r>
              <a:endParaRPr lang="en-US" sz="2400" b="1" cap="none" spc="0" dirty="0">
                <a:ln w="12700">
                  <a:solidFill>
                    <a:srgbClr val="0B52FC"/>
                  </a:solidFill>
                  <a:prstDash val="solid"/>
                </a:ln>
                <a:solidFill>
                  <a:srgbClr val="1FF1F9"/>
                </a:solidFill>
                <a:effectLst>
                  <a:outerShdw blurRad="41275" dist="20320" dir="1800000" algn="tl" rotWithShape="0">
                    <a:srgbClr val="000000">
                      <a:alpha val="40000"/>
                    </a:srgbClr>
                  </a:outerShdw>
                </a:effectLst>
              </a:endParaRPr>
            </a:p>
          </p:txBody>
        </p:sp>
        <p:sp>
          <p:nvSpPr>
            <p:cNvPr id="8" name="Rectangle 7"/>
            <p:cNvSpPr/>
            <p:nvPr/>
          </p:nvSpPr>
          <p:spPr>
            <a:xfrm rot="364862">
              <a:off x="2662867" y="3025209"/>
              <a:ext cx="1706717" cy="413903"/>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2400" b="1" cap="none" spc="0" dirty="0" smtClean="0">
                  <a:ln w="12700">
                    <a:solidFill>
                      <a:srgbClr val="0B52FC"/>
                    </a:solidFill>
                    <a:prstDash val="solid"/>
                  </a:ln>
                  <a:solidFill>
                    <a:srgbClr val="1FF1F9"/>
                  </a:solidFill>
                  <a:effectLst>
                    <a:outerShdw blurRad="41275" dist="20320" dir="1800000" algn="tl" rotWithShape="0">
                      <a:srgbClr val="000000">
                        <a:alpha val="40000"/>
                      </a:srgbClr>
                    </a:outerShdw>
                  </a:effectLst>
                </a:rPr>
                <a:t>Rainstorm</a:t>
              </a:r>
              <a:endParaRPr lang="en-US" sz="2400" b="1" cap="none" spc="0" dirty="0">
                <a:ln w="12700">
                  <a:solidFill>
                    <a:srgbClr val="0B52FC"/>
                  </a:solidFill>
                  <a:prstDash val="solid"/>
                </a:ln>
                <a:solidFill>
                  <a:srgbClr val="1FF1F9"/>
                </a:solidFill>
                <a:effectLst>
                  <a:outerShdw blurRad="41275" dist="20320" dir="1800000" algn="tl" rotWithShape="0">
                    <a:srgbClr val="000000">
                      <a:alpha val="40000"/>
                    </a:srgbClr>
                  </a:outerShdw>
                </a:effectLst>
              </a:endParaRPr>
            </a:p>
          </p:txBody>
        </p:sp>
        <p:sp>
          <p:nvSpPr>
            <p:cNvPr id="9" name="Rectangle 8"/>
            <p:cNvSpPr/>
            <p:nvPr/>
          </p:nvSpPr>
          <p:spPr>
            <a:xfrm rot="1034118">
              <a:off x="4571631" y="3822733"/>
              <a:ext cx="1176674" cy="413903"/>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2400" b="1" cap="none" spc="0" dirty="0" smtClean="0">
                  <a:ln w="12700">
                    <a:solidFill>
                      <a:srgbClr val="0B52FC"/>
                    </a:solidFill>
                    <a:prstDash val="solid"/>
                  </a:ln>
                  <a:solidFill>
                    <a:srgbClr val="1FF1F9"/>
                  </a:solidFill>
                  <a:effectLst>
                    <a:outerShdw blurRad="41275" dist="20320" dir="1800000" algn="tl" rotWithShape="0">
                      <a:srgbClr val="000000">
                        <a:alpha val="40000"/>
                      </a:srgbClr>
                    </a:outerShdw>
                  </a:effectLst>
                </a:rPr>
                <a:t>Drizzle</a:t>
              </a:r>
              <a:endParaRPr lang="en-US" sz="2400" b="1" cap="none" spc="0" dirty="0">
                <a:ln w="12700">
                  <a:solidFill>
                    <a:srgbClr val="0B52FC"/>
                  </a:solidFill>
                  <a:prstDash val="solid"/>
                </a:ln>
                <a:solidFill>
                  <a:srgbClr val="1FF1F9"/>
                </a:solidFill>
                <a:effectLst>
                  <a:outerShdw blurRad="41275" dist="20320" dir="1800000" algn="tl" rotWithShape="0">
                    <a:srgbClr val="000000">
                      <a:alpha val="40000"/>
                    </a:srgbClr>
                  </a:outerShdw>
                </a:effectLst>
              </a:endParaRPr>
            </a:p>
          </p:txBody>
        </p:sp>
        <p:sp>
          <p:nvSpPr>
            <p:cNvPr id="10" name="Rectangle 9"/>
            <p:cNvSpPr/>
            <p:nvPr/>
          </p:nvSpPr>
          <p:spPr>
            <a:xfrm rot="18513016">
              <a:off x="2762860" y="3299247"/>
              <a:ext cx="1529608" cy="461665"/>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2400" b="1" cap="none" spc="0" dirty="0" smtClean="0">
                  <a:ln w="12700">
                    <a:solidFill>
                      <a:srgbClr val="0B52FC"/>
                    </a:solidFill>
                    <a:prstDash val="solid"/>
                  </a:ln>
                  <a:solidFill>
                    <a:srgbClr val="1FF1F9"/>
                  </a:solidFill>
                  <a:effectLst>
                    <a:outerShdw blurRad="41275" dist="20320" dir="1800000" algn="tl" rotWithShape="0">
                      <a:srgbClr val="000000">
                        <a:alpha val="40000"/>
                      </a:srgbClr>
                    </a:outerShdw>
                  </a:effectLst>
                </a:rPr>
                <a:t>Downpour</a:t>
              </a:r>
              <a:endParaRPr lang="en-US" sz="2400" b="1" cap="none" spc="0" dirty="0">
                <a:ln w="12700">
                  <a:solidFill>
                    <a:srgbClr val="0B52FC"/>
                  </a:solidFill>
                  <a:prstDash val="solid"/>
                </a:ln>
                <a:solidFill>
                  <a:srgbClr val="1FF1F9"/>
                </a:solidFill>
                <a:effectLst>
                  <a:outerShdw blurRad="41275" dist="20320" dir="1800000" algn="tl" rotWithShape="0">
                    <a:srgbClr val="000000">
                      <a:alpha val="40000"/>
                    </a:srgbClr>
                  </a:outerShdw>
                </a:effectLst>
              </a:endParaRPr>
            </a:p>
          </p:txBody>
        </p:sp>
      </p:grpSp>
      <p:sp>
        <p:nvSpPr>
          <p:cNvPr id="12" name="TextBox 11"/>
          <p:cNvSpPr txBox="1"/>
          <p:nvPr/>
        </p:nvSpPr>
        <p:spPr>
          <a:xfrm>
            <a:off x="4929198" y="4710327"/>
            <a:ext cx="3734759" cy="246221"/>
          </a:xfrm>
          <a:prstGeom prst="rect">
            <a:avLst/>
          </a:prstGeom>
          <a:noFill/>
        </p:spPr>
        <p:txBody>
          <a:bodyPr wrap="square" rtlCol="0">
            <a:spAutoFit/>
          </a:bodyPr>
          <a:lstStyle/>
          <a:p>
            <a:r>
              <a:rPr lang="en-US" sz="1000" dirty="0" smtClean="0">
                <a:solidFill>
                  <a:srgbClr val="4C4C4C"/>
                </a:solidFill>
              </a:rPr>
              <a:t>Photo by mxgirl2014 on </a:t>
            </a:r>
            <a:r>
              <a:rPr lang="en-US" sz="1000" dirty="0" err="1" smtClean="0">
                <a:solidFill>
                  <a:srgbClr val="4C4C4C"/>
                </a:solidFill>
              </a:rPr>
              <a:t>flickr</a:t>
            </a:r>
            <a:endParaRPr lang="en-US" sz="1000" dirty="0">
              <a:solidFill>
                <a:srgbClr val="4C4C4C"/>
              </a:solidFill>
            </a:endParaRPr>
          </a:p>
        </p:txBody>
      </p:sp>
      <p:sp>
        <p:nvSpPr>
          <p:cNvPr id="15" name="Shape 97"/>
          <p:cNvSpPr txBox="1">
            <a:spLocks noGrp="1"/>
          </p:cNvSpPr>
          <p:nvPr>
            <p:ph type="body" idx="4294967295"/>
          </p:nvPr>
        </p:nvSpPr>
        <p:spPr>
          <a:xfrm>
            <a:off x="272143" y="1947999"/>
            <a:ext cx="4886961" cy="4232669"/>
          </a:xfrm>
          <a:prstGeom prst="rect">
            <a:avLst/>
          </a:prstGeom>
          <a:noFill/>
          <a:ln>
            <a:noFill/>
          </a:ln>
        </p:spPr>
        <p:txBody>
          <a:bodyPr lIns="90475" tIns="44450" rIns="90475" bIns="44450" anchor="t" anchorCtr="0">
            <a:noAutofit/>
          </a:bodyPr>
          <a:lstStyle/>
          <a:p>
            <a:pPr indent="-342900">
              <a:spcBef>
                <a:spcPts val="0"/>
              </a:spcBef>
              <a:buSzPct val="150000"/>
            </a:pPr>
            <a:endParaRPr lang="en-US" sz="2000" dirty="0" smtClean="0">
              <a:solidFill>
                <a:schemeClr val="lt1"/>
              </a:solidFill>
              <a:hlinkClick r:id="rId5"/>
            </a:endParaRPr>
          </a:p>
          <a:p>
            <a:pPr indent="-342900">
              <a:spcBef>
                <a:spcPts val="0"/>
              </a:spcBef>
              <a:buSzPct val="150000"/>
            </a:pPr>
            <a:r>
              <a:rPr lang="en-US" sz="2000" dirty="0" smtClean="0">
                <a:solidFill>
                  <a:schemeClr val="lt1"/>
                </a:solidFill>
                <a:hlinkClick r:id="rId5"/>
              </a:rPr>
              <a:t>Global Change Master Directory</a:t>
            </a:r>
            <a:endParaRPr lang="en-US" sz="2000" dirty="0" smtClean="0">
              <a:solidFill>
                <a:schemeClr val="lt1"/>
              </a:solidFill>
            </a:endParaRPr>
          </a:p>
          <a:p>
            <a:pPr marL="342900" marR="0" lvl="0" indent="-342900" algn="l" rtl="0">
              <a:lnSpc>
                <a:spcPct val="100000"/>
              </a:lnSpc>
              <a:spcBef>
                <a:spcPts val="0"/>
              </a:spcBef>
              <a:spcAft>
                <a:spcPts val="0"/>
              </a:spcAft>
              <a:buClr>
                <a:srgbClr val="FFFF99"/>
              </a:buClr>
              <a:buSzPct val="150000"/>
              <a:buFont typeface="Arial"/>
              <a:buChar char="·"/>
            </a:pPr>
            <a:endParaRPr lang="en-US" sz="2000" dirty="0" smtClean="0">
              <a:solidFill>
                <a:schemeClr val="lt1"/>
              </a:solidFill>
            </a:endParaRPr>
          </a:p>
          <a:p>
            <a:pPr lvl="0" indent="-342900">
              <a:spcBef>
                <a:spcPts val="0"/>
              </a:spcBef>
              <a:buSzPct val="150000"/>
            </a:pPr>
            <a:r>
              <a:rPr lang="en-US" sz="2000" dirty="0" smtClean="0">
                <a:solidFill>
                  <a:schemeClr val="lt1"/>
                </a:solidFill>
                <a:hlinkClick r:id="rId6"/>
              </a:rPr>
              <a:t>Geographic </a:t>
            </a:r>
            <a:r>
              <a:rPr lang="en-US" sz="2000" dirty="0">
                <a:solidFill>
                  <a:schemeClr val="lt1"/>
                </a:solidFill>
                <a:hlinkClick r:id="rId6"/>
              </a:rPr>
              <a:t>Names Information </a:t>
            </a:r>
            <a:r>
              <a:rPr lang="en-US" sz="2000" dirty="0" smtClean="0">
                <a:solidFill>
                  <a:schemeClr val="lt1"/>
                </a:solidFill>
                <a:hlinkClick r:id="rId6"/>
              </a:rPr>
              <a:t>System</a:t>
            </a:r>
            <a:endParaRPr lang="en-US" sz="2000" dirty="0" smtClean="0">
              <a:solidFill>
                <a:schemeClr val="lt1"/>
              </a:solidFill>
            </a:endParaRPr>
          </a:p>
          <a:p>
            <a:pPr lvl="0" indent="-342900">
              <a:spcBef>
                <a:spcPts val="0"/>
              </a:spcBef>
              <a:buSzPct val="150000"/>
            </a:pPr>
            <a:endParaRPr lang="en-US" sz="2000" dirty="0" smtClean="0">
              <a:solidFill>
                <a:schemeClr val="lt1"/>
              </a:solidFill>
            </a:endParaRPr>
          </a:p>
          <a:p>
            <a:pPr lvl="0" indent="-342900">
              <a:spcBef>
                <a:spcPts val="0"/>
              </a:spcBef>
              <a:buSzPct val="150000"/>
            </a:pPr>
            <a:r>
              <a:rPr lang="en-US" sz="2000" dirty="0" smtClean="0">
                <a:solidFill>
                  <a:schemeClr val="lt1"/>
                </a:solidFill>
                <a:hlinkClick r:id="rId7"/>
              </a:rPr>
              <a:t>Getty </a:t>
            </a:r>
            <a:r>
              <a:rPr lang="en-US" sz="2000" dirty="0">
                <a:solidFill>
                  <a:schemeClr val="lt1"/>
                </a:solidFill>
                <a:hlinkClick r:id="rId7"/>
              </a:rPr>
              <a:t>Thesaurus of Geographic </a:t>
            </a:r>
            <a:r>
              <a:rPr lang="en-US" sz="2000" dirty="0" smtClean="0">
                <a:solidFill>
                  <a:schemeClr val="lt1"/>
                </a:solidFill>
                <a:hlinkClick r:id="rId7"/>
              </a:rPr>
              <a:t>Names</a:t>
            </a:r>
            <a:endParaRPr lang="en-US" sz="2000" dirty="0" smtClean="0">
              <a:solidFill>
                <a:schemeClr val="lt1"/>
              </a:solidFill>
            </a:endParaRPr>
          </a:p>
          <a:p>
            <a:pPr lvl="0" indent="-342900">
              <a:spcBef>
                <a:spcPts val="0"/>
              </a:spcBef>
              <a:buSzPct val="150000"/>
            </a:pPr>
            <a:endParaRPr lang="en-US" sz="2000" dirty="0" smtClean="0">
              <a:solidFill>
                <a:schemeClr val="lt1"/>
              </a:solidFill>
            </a:endParaRPr>
          </a:p>
          <a:p>
            <a:pPr lvl="0" indent="-342900">
              <a:spcBef>
                <a:spcPts val="0"/>
              </a:spcBef>
              <a:buSzPct val="150000"/>
            </a:pPr>
            <a:r>
              <a:rPr lang="en-US" sz="2000" dirty="0" smtClean="0">
                <a:solidFill>
                  <a:schemeClr val="lt1"/>
                </a:solidFill>
                <a:hlinkClick r:id="rId8"/>
              </a:rPr>
              <a:t>ISO 19115 Topic Category Thesaurus</a:t>
            </a:r>
            <a:endParaRPr lang="en-US" sz="2000" dirty="0">
              <a:solidFill>
                <a:schemeClr val="lt1"/>
              </a:solidFill>
            </a:endParaRPr>
          </a:p>
          <a:p>
            <a:pPr marL="0" marR="0" lvl="0" indent="0" algn="l" rtl="0">
              <a:lnSpc>
                <a:spcPct val="100000"/>
              </a:lnSpc>
              <a:spcBef>
                <a:spcPts val="0"/>
              </a:spcBef>
              <a:spcAft>
                <a:spcPts val="0"/>
              </a:spcAft>
              <a:buClr>
                <a:srgbClr val="FFFF99"/>
              </a:buClr>
              <a:buSzPct val="150000"/>
              <a:buNone/>
            </a:pPr>
            <a:endParaRPr lang="en-US" sz="2800" dirty="0" smtClean="0">
              <a:solidFill>
                <a:schemeClr val="lt1"/>
              </a:solidFill>
            </a:endParaRPr>
          </a:p>
          <a:p>
            <a:pPr marL="342900" marR="0" lvl="0" indent="-342900" algn="l" rtl="0">
              <a:lnSpc>
                <a:spcPct val="100000"/>
              </a:lnSpc>
              <a:spcBef>
                <a:spcPts val="0"/>
              </a:spcBef>
              <a:spcAft>
                <a:spcPts val="0"/>
              </a:spcAft>
              <a:buClr>
                <a:srgbClr val="FFFF99"/>
              </a:buClr>
              <a:buSzPct val="150000"/>
              <a:buFont typeface="Arial"/>
              <a:buChar char="·"/>
            </a:pPr>
            <a:endParaRPr lang="en-US" sz="2800" b="1" dirty="0">
              <a:solidFill>
                <a:schemeClr val="lt1"/>
              </a:solidFill>
            </a:endParaRPr>
          </a:p>
          <a:p>
            <a:pPr marL="0" marR="0" lvl="0" indent="0" algn="l" rtl="0">
              <a:lnSpc>
                <a:spcPct val="100000"/>
              </a:lnSpc>
              <a:spcBef>
                <a:spcPts val="480"/>
              </a:spcBef>
              <a:spcAft>
                <a:spcPts val="0"/>
              </a:spcAft>
              <a:buNone/>
            </a:pPr>
            <a:endParaRPr dirty="0"/>
          </a:p>
        </p:txBody>
      </p:sp>
      <p:cxnSp>
        <p:nvCxnSpPr>
          <p:cNvPr id="14" name="Straight Arrow Connector 13"/>
          <p:cNvCxnSpPr>
            <a:endCxn id="17" idx="2"/>
          </p:cNvCxnSpPr>
          <p:nvPr/>
        </p:nvCxnSpPr>
        <p:spPr>
          <a:xfrm>
            <a:off x="4711436" y="2804056"/>
            <a:ext cx="1647366" cy="7341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6358802" y="3304739"/>
            <a:ext cx="1006928" cy="46689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497584" y="1834510"/>
            <a:ext cx="1016000" cy="1323439"/>
          </a:xfrm>
          <a:prstGeom prst="rect">
            <a:avLst/>
          </a:prstGeom>
          <a:noFill/>
        </p:spPr>
        <p:txBody>
          <a:bodyPr wrap="square" rtlCol="0">
            <a:spAutoFit/>
          </a:bodyPr>
          <a:lstStyle/>
          <a:p>
            <a:r>
              <a:rPr lang="en-US" sz="8000" dirty="0" smtClean="0">
                <a:solidFill>
                  <a:srgbClr val="FF0000"/>
                </a:solidFill>
                <a:latin typeface="Zapf Dingbats"/>
                <a:ea typeface="Zapf Dingbats"/>
                <a:cs typeface="Zapf Dingbats"/>
                <a:sym typeface="Zapf Dingbats"/>
              </a:rPr>
              <a:t>✗</a:t>
            </a:r>
            <a:endParaRPr lang="en-US" sz="8000" dirty="0">
              <a:solidFill>
                <a:srgbClr val="FF0000"/>
              </a:solidFill>
            </a:endParaRPr>
          </a:p>
        </p:txBody>
      </p:sp>
    </p:spTree>
    <p:extLst>
      <p:ext uri="{BB962C8B-B14F-4D97-AF65-F5344CB8AC3E}">
        <p14:creationId xmlns:p14="http://schemas.microsoft.com/office/powerpoint/2010/main" val="1345841355"/>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272143" y="152400"/>
            <a:ext cx="8626927" cy="1143000"/>
          </a:xfrm>
          <a:prstGeom prst="rect">
            <a:avLst/>
          </a:prstGeom>
          <a:noFill/>
          <a:ln>
            <a:noFill/>
          </a:ln>
        </p:spPr>
        <p:txBody>
          <a:bodyPr lIns="90475" tIns="44450" rIns="90475" bIns="44450" anchor="ctr" anchorCtr="0">
            <a:noAutofit/>
          </a:bodyPr>
          <a:lstStyle/>
          <a:p>
            <a:pPr marL="0" marR="0" lvl="0" indent="0" algn="l" rtl="0">
              <a:lnSpc>
                <a:spcPct val="100000"/>
              </a:lnSpc>
              <a:spcBef>
                <a:spcPts val="0"/>
              </a:spcBef>
              <a:spcAft>
                <a:spcPts val="0"/>
              </a:spcAft>
              <a:buClr>
                <a:srgbClr val="FFFF99"/>
              </a:buClr>
              <a:buSzPct val="25000"/>
              <a:buFont typeface="Arial"/>
              <a:buNone/>
            </a:pPr>
            <a:r>
              <a:rPr lang="en-US" sz="3600" b="1" dirty="0" smtClean="0">
                <a:solidFill>
                  <a:schemeClr val="bg2">
                    <a:lumMod val="25000"/>
                  </a:schemeClr>
                </a:solidFill>
              </a:rPr>
              <a:t>What Makes a Good Metadata Record?</a:t>
            </a:r>
            <a:endParaRPr lang="en-US" sz="3600" b="1" dirty="0">
              <a:solidFill>
                <a:schemeClr val="bg2">
                  <a:lumMod val="25000"/>
                </a:schemeClr>
              </a:solidFill>
            </a:endParaRPr>
          </a:p>
        </p:txBody>
      </p:sp>
      <p:sp>
        <p:nvSpPr>
          <p:cNvPr id="97" name="Shape 97"/>
          <p:cNvSpPr txBox="1">
            <a:spLocks noGrp="1"/>
          </p:cNvSpPr>
          <p:nvPr>
            <p:ph type="body" idx="4294967295"/>
          </p:nvPr>
        </p:nvSpPr>
        <p:spPr>
          <a:xfrm>
            <a:off x="381000" y="1458684"/>
            <a:ext cx="8305799" cy="4495800"/>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rgbClr val="FFFF99"/>
              </a:buClr>
              <a:buSzPct val="150000"/>
              <a:buNone/>
            </a:pPr>
            <a:r>
              <a:rPr lang="en-US" sz="2800" dirty="0" smtClean="0"/>
              <a:t>Acronyms</a:t>
            </a:r>
            <a:endParaRPr dirty="0"/>
          </a:p>
        </p:txBody>
      </p:sp>
      <p:pic>
        <p:nvPicPr>
          <p:cNvPr id="3" name="Picture 2" descr="Scrabbl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847" y="2384873"/>
            <a:ext cx="3211223" cy="2220994"/>
          </a:xfrm>
          <a:prstGeom prst="rect">
            <a:avLst/>
          </a:prstGeom>
        </p:spPr>
      </p:pic>
      <p:sp>
        <p:nvSpPr>
          <p:cNvPr id="2" name="TextBox 1"/>
          <p:cNvSpPr txBox="1"/>
          <p:nvPr/>
        </p:nvSpPr>
        <p:spPr>
          <a:xfrm>
            <a:off x="662152" y="2069563"/>
            <a:ext cx="4502515" cy="4278094"/>
          </a:xfrm>
          <a:prstGeom prst="rect">
            <a:avLst/>
          </a:prstGeom>
          <a:noFill/>
        </p:spPr>
        <p:txBody>
          <a:bodyPr wrap="square" rtlCol="0">
            <a:spAutoFit/>
          </a:bodyPr>
          <a:lstStyle/>
          <a:p>
            <a:pPr>
              <a:buClr>
                <a:srgbClr val="FFFF99"/>
              </a:buClr>
              <a:buSzPct val="150000"/>
            </a:pPr>
            <a:r>
              <a:rPr lang="en-US" sz="2400" dirty="0" smtClean="0"/>
              <a:t>Spell out acronyms with first use. Many acronyms have multiple </a:t>
            </a:r>
            <a:r>
              <a:rPr lang="en-US" sz="2400" dirty="0"/>
              <a:t>meanings </a:t>
            </a:r>
            <a:r>
              <a:rPr lang="en-US" sz="2400" dirty="0" smtClean="0"/>
              <a:t>(e.g., DOI)</a:t>
            </a:r>
          </a:p>
          <a:p>
            <a:pPr marL="342900" indent="-342900">
              <a:buClr>
                <a:srgbClr val="FFFF99"/>
              </a:buClr>
              <a:buSzPct val="150000"/>
              <a:buFont typeface="Arial"/>
              <a:buChar char="·"/>
            </a:pPr>
            <a:endParaRPr lang="en-US" sz="2400" dirty="0"/>
          </a:p>
          <a:p>
            <a:pPr>
              <a:buClr>
                <a:srgbClr val="FFFF99"/>
              </a:buClr>
              <a:buSzPct val="150000"/>
            </a:pPr>
            <a:r>
              <a:rPr lang="en-US" sz="2400" dirty="0" smtClean="0"/>
              <a:t>Use widely </a:t>
            </a:r>
            <a:r>
              <a:rPr lang="en-US" sz="2400" dirty="0"/>
              <a:t>known </a:t>
            </a:r>
            <a:r>
              <a:rPr lang="en-US" sz="2400" dirty="0" smtClean="0"/>
              <a:t>acronyms only when it corresponds to specific metadat</a:t>
            </a:r>
            <a:r>
              <a:rPr lang="en-US" sz="2400" dirty="0" smtClean="0"/>
              <a:t>a fields such as</a:t>
            </a:r>
            <a:r>
              <a:rPr lang="en-US" sz="2400" dirty="0" smtClean="0"/>
              <a:t> file </a:t>
            </a:r>
            <a:r>
              <a:rPr lang="en-US" sz="2400" dirty="0" smtClean="0"/>
              <a:t>formats (</a:t>
            </a:r>
            <a:r>
              <a:rPr lang="en-US" sz="2400" dirty="0" err="1" smtClean="0"/>
              <a:t>e.g.,TIFF</a:t>
            </a:r>
            <a:r>
              <a:rPr lang="en-US" sz="2400" dirty="0" smtClean="0"/>
              <a:t>, JPEG, PDF)</a:t>
            </a:r>
          </a:p>
          <a:p>
            <a:pPr marL="342900" indent="-342900">
              <a:buClr>
                <a:srgbClr val="FFFF99"/>
              </a:buClr>
              <a:buSzPct val="150000"/>
              <a:buFont typeface="Arial"/>
              <a:buChar char="·"/>
            </a:pPr>
            <a:endParaRPr lang="en-US" sz="2800" dirty="0" smtClean="0">
              <a:solidFill>
                <a:schemeClr val="bg2">
                  <a:lumMod val="25000"/>
                </a:schemeClr>
              </a:solidFill>
            </a:endParaRPr>
          </a:p>
          <a:p>
            <a:pPr marL="342900" indent="-342900">
              <a:buClr>
                <a:srgbClr val="FFFF99"/>
              </a:buClr>
              <a:buSzPct val="150000"/>
              <a:buFont typeface="Arial"/>
              <a:buChar char="·"/>
            </a:pPr>
            <a:endParaRPr lang="en-US" sz="2800" dirty="0">
              <a:solidFill>
                <a:schemeClr val="bg2">
                  <a:lumMod val="25000"/>
                </a:schemeClr>
              </a:solidFill>
            </a:endParaRPr>
          </a:p>
        </p:txBody>
      </p:sp>
    </p:spTree>
    <p:extLst>
      <p:ext uri="{BB962C8B-B14F-4D97-AF65-F5344CB8AC3E}">
        <p14:creationId xmlns:p14="http://schemas.microsoft.com/office/powerpoint/2010/main" val="1735015824"/>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272143" y="152400"/>
            <a:ext cx="8626927" cy="1143000"/>
          </a:xfrm>
          <a:prstGeom prst="rect">
            <a:avLst/>
          </a:prstGeom>
          <a:noFill/>
          <a:ln>
            <a:noFill/>
          </a:ln>
        </p:spPr>
        <p:txBody>
          <a:bodyPr lIns="90475" tIns="44450" rIns="90475" bIns="44450" anchor="ctr" anchorCtr="0">
            <a:noAutofit/>
          </a:bodyPr>
          <a:lstStyle/>
          <a:p>
            <a:pPr marL="0" marR="0" lvl="0" indent="0" rtl="0">
              <a:lnSpc>
                <a:spcPct val="100000"/>
              </a:lnSpc>
              <a:spcBef>
                <a:spcPts val="0"/>
              </a:spcBef>
              <a:spcAft>
                <a:spcPts val="0"/>
              </a:spcAft>
              <a:buClr>
                <a:srgbClr val="FFFF99"/>
              </a:buClr>
              <a:buSzPct val="25000"/>
              <a:buFont typeface="Arial"/>
              <a:buNone/>
            </a:pPr>
            <a:r>
              <a:rPr lang="en-US" sz="3600" b="1" dirty="0" smtClean="0">
                <a:solidFill>
                  <a:schemeClr val="bg2">
                    <a:lumMod val="25000"/>
                  </a:schemeClr>
                </a:solidFill>
              </a:rPr>
              <a:t>What Makes a Good Metadata Record?</a:t>
            </a:r>
            <a:endParaRPr lang="en-US" sz="3600" b="1" dirty="0">
              <a:solidFill>
                <a:schemeClr val="bg2">
                  <a:lumMod val="25000"/>
                </a:schemeClr>
              </a:solidFill>
            </a:endParaRPr>
          </a:p>
        </p:txBody>
      </p:sp>
      <p:sp>
        <p:nvSpPr>
          <p:cNvPr id="97" name="Shape 97"/>
          <p:cNvSpPr txBox="1">
            <a:spLocks noGrp="1"/>
          </p:cNvSpPr>
          <p:nvPr>
            <p:ph type="body" idx="4294967295"/>
          </p:nvPr>
        </p:nvSpPr>
        <p:spPr>
          <a:xfrm>
            <a:off x="260572" y="1250412"/>
            <a:ext cx="8628892" cy="4957164"/>
          </a:xfrm>
          <a:prstGeom prst="rect">
            <a:avLst/>
          </a:prstGeom>
          <a:noFill/>
          <a:ln>
            <a:noFill/>
          </a:ln>
        </p:spPr>
        <p:txBody>
          <a:bodyPr lIns="90475" tIns="44450" rIns="90475" bIns="44450" anchor="t" anchorCtr="0">
            <a:noAutofit/>
          </a:bodyPr>
          <a:lstStyle/>
          <a:p>
            <a:pPr marL="0" marR="0" lvl="0" indent="0" algn="l" rtl="0">
              <a:spcBef>
                <a:spcPts val="0"/>
              </a:spcBef>
              <a:spcAft>
                <a:spcPts val="0"/>
              </a:spcAft>
              <a:buClr>
                <a:srgbClr val="FFFF99"/>
              </a:buClr>
              <a:buSzPct val="150000"/>
              <a:buNone/>
            </a:pPr>
            <a:r>
              <a:rPr lang="en-US" sz="2400" dirty="0" smtClean="0"/>
              <a:t>Provide all of the </a:t>
            </a:r>
            <a:r>
              <a:rPr lang="en-US" sz="2400" dirty="0" smtClean="0"/>
              <a:t>critical </a:t>
            </a:r>
            <a:r>
              <a:rPr lang="en-US" sz="2400" dirty="0"/>
              <a:t>i</a:t>
            </a:r>
            <a:r>
              <a:rPr lang="en-US" sz="2400" dirty="0" smtClean="0"/>
              <a:t>nformation for discovery</a:t>
            </a:r>
            <a:r>
              <a:rPr lang="en-US" sz="2400" dirty="0" smtClean="0"/>
              <a:t>, </a:t>
            </a:r>
            <a:r>
              <a:rPr lang="en-US" sz="2400" dirty="0" smtClean="0"/>
              <a:t>understanding</a:t>
            </a:r>
            <a:r>
              <a:rPr lang="en-US" sz="2400" dirty="0" smtClean="0"/>
              <a:t>, and </a:t>
            </a:r>
            <a:r>
              <a:rPr lang="en-US" sz="2400" dirty="0" smtClean="0"/>
              <a:t>reuse:</a:t>
            </a:r>
          </a:p>
          <a:p>
            <a:pPr marL="0" marR="0" lvl="0" indent="0" algn="l" rtl="0">
              <a:spcBef>
                <a:spcPts val="0"/>
              </a:spcBef>
              <a:spcAft>
                <a:spcPts val="0"/>
              </a:spcAft>
              <a:buClr>
                <a:srgbClr val="FFFF99"/>
              </a:buClr>
              <a:buSzPct val="150000"/>
              <a:buNone/>
            </a:pPr>
            <a:endParaRPr lang="en-US" sz="2400" b="1" dirty="0" smtClean="0"/>
          </a:p>
          <a:p>
            <a:pPr marL="736092" lvl="1" indent="-457200">
              <a:lnSpc>
                <a:spcPct val="140000"/>
              </a:lnSpc>
              <a:spcBef>
                <a:spcPts val="0"/>
              </a:spcBef>
              <a:buSzPct val="150000"/>
              <a:buFont typeface="Arial" panose="020B0604020202020204" pitchFamily="34" charset="0"/>
              <a:buChar char="•"/>
            </a:pPr>
            <a:r>
              <a:rPr lang="en-US" sz="2400" dirty="0" smtClean="0"/>
              <a:t>Identification Information</a:t>
            </a:r>
          </a:p>
          <a:p>
            <a:pPr marL="736092" lvl="1" indent="-457200">
              <a:lnSpc>
                <a:spcPct val="140000"/>
              </a:lnSpc>
              <a:spcBef>
                <a:spcPts val="0"/>
              </a:spcBef>
              <a:buSzPct val="150000"/>
              <a:buFont typeface="Arial" panose="020B0604020202020204" pitchFamily="34" charset="0"/>
              <a:buChar char="•"/>
            </a:pPr>
            <a:r>
              <a:rPr lang="en-US" sz="2400" dirty="0" smtClean="0"/>
              <a:t>Entities </a:t>
            </a:r>
            <a:r>
              <a:rPr lang="en-US" sz="2400" dirty="0"/>
              <a:t>&amp;</a:t>
            </a:r>
            <a:r>
              <a:rPr lang="en-US" sz="2400" dirty="0" smtClean="0"/>
              <a:t> Attributes </a:t>
            </a:r>
          </a:p>
          <a:p>
            <a:pPr marL="736092" lvl="1" indent="-457200">
              <a:lnSpc>
                <a:spcPct val="140000"/>
              </a:lnSpc>
              <a:spcBef>
                <a:spcPts val="0"/>
              </a:spcBef>
              <a:buSzPct val="150000"/>
              <a:buFont typeface="Arial" panose="020B0604020202020204" pitchFamily="34" charset="0"/>
              <a:buChar char="•"/>
            </a:pPr>
            <a:r>
              <a:rPr lang="en-US" sz="2400" dirty="0" smtClean="0"/>
              <a:t>Data Quality </a:t>
            </a:r>
          </a:p>
          <a:p>
            <a:pPr marL="736092" lvl="1" indent="-457200">
              <a:lnSpc>
                <a:spcPct val="140000"/>
              </a:lnSpc>
              <a:spcBef>
                <a:spcPts val="0"/>
              </a:spcBef>
              <a:buSzPct val="150000"/>
              <a:buFont typeface="Arial" panose="020B0604020202020204" pitchFamily="34" charset="0"/>
              <a:buChar char="•"/>
            </a:pPr>
            <a:r>
              <a:rPr lang="en-US" sz="2400" dirty="0" smtClean="0"/>
              <a:t>Access, Use &amp; Liability Constraints</a:t>
            </a:r>
          </a:p>
          <a:p>
            <a:pPr marL="736092" lvl="1" indent="-457200">
              <a:lnSpc>
                <a:spcPct val="140000"/>
              </a:lnSpc>
              <a:spcBef>
                <a:spcPts val="0"/>
              </a:spcBef>
              <a:buSzPct val="150000"/>
              <a:buFont typeface="Arial" panose="020B0604020202020204" pitchFamily="34" charset="0"/>
              <a:buChar char="•"/>
            </a:pPr>
            <a:r>
              <a:rPr lang="en-US" sz="2400" dirty="0" smtClean="0"/>
              <a:t>Distribution</a:t>
            </a:r>
          </a:p>
          <a:p>
            <a:pPr marL="736092" lvl="1" indent="-457200">
              <a:lnSpc>
                <a:spcPct val="140000"/>
              </a:lnSpc>
              <a:spcBef>
                <a:spcPts val="0"/>
              </a:spcBef>
              <a:buSzPct val="150000"/>
              <a:buFont typeface="Arial" panose="020B0604020202020204" pitchFamily="34" charset="0"/>
              <a:buChar char="•"/>
            </a:pPr>
            <a:r>
              <a:rPr lang="en-US" sz="2400" dirty="0" smtClean="0"/>
              <a:t>Spatial References</a:t>
            </a:r>
          </a:p>
          <a:p>
            <a:pPr marL="0" marR="0" lvl="0" indent="0" algn="l" rtl="0">
              <a:lnSpc>
                <a:spcPct val="100000"/>
              </a:lnSpc>
              <a:spcBef>
                <a:spcPts val="480"/>
              </a:spcBef>
              <a:spcAft>
                <a:spcPts val="0"/>
              </a:spcAft>
              <a:buNone/>
            </a:pPr>
            <a:endParaRPr dirty="0"/>
          </a:p>
        </p:txBody>
      </p:sp>
    </p:spTree>
    <p:extLst>
      <p:ext uri="{BB962C8B-B14F-4D97-AF65-F5344CB8AC3E}">
        <p14:creationId xmlns:p14="http://schemas.microsoft.com/office/powerpoint/2010/main" val="1024904788"/>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272143" y="0"/>
            <a:ext cx="8626927" cy="1143000"/>
          </a:xfrm>
          <a:prstGeom prst="rect">
            <a:avLst/>
          </a:prstGeom>
          <a:noFill/>
          <a:ln>
            <a:noFill/>
          </a:ln>
        </p:spPr>
        <p:txBody>
          <a:bodyPr lIns="90475" tIns="44450" rIns="90475" bIns="44450" anchor="ctr" anchorCtr="0">
            <a:noAutofit/>
          </a:bodyPr>
          <a:lstStyle/>
          <a:p>
            <a:pPr marL="0" marR="0" lvl="0" indent="0" rtl="0">
              <a:lnSpc>
                <a:spcPct val="100000"/>
              </a:lnSpc>
              <a:spcBef>
                <a:spcPts val="0"/>
              </a:spcBef>
              <a:spcAft>
                <a:spcPts val="0"/>
              </a:spcAft>
              <a:buClr>
                <a:srgbClr val="FFFF99"/>
              </a:buClr>
              <a:buSzPct val="25000"/>
              <a:buFont typeface="Arial"/>
              <a:buNone/>
            </a:pPr>
            <a:r>
              <a:rPr lang="en-US" sz="3600" b="1" dirty="0" smtClean="0">
                <a:solidFill>
                  <a:schemeClr val="bg2">
                    <a:lumMod val="25000"/>
                  </a:schemeClr>
                </a:solidFill>
              </a:rPr>
              <a:t>What Makes a Good Metadata Record?</a:t>
            </a:r>
            <a:endParaRPr lang="en-US" sz="3600" b="1" dirty="0">
              <a:solidFill>
                <a:schemeClr val="bg2">
                  <a:lumMod val="25000"/>
                </a:schemeClr>
              </a:solidFill>
            </a:endParaRPr>
          </a:p>
        </p:txBody>
      </p:sp>
      <p:sp>
        <p:nvSpPr>
          <p:cNvPr id="97" name="Shape 97"/>
          <p:cNvSpPr txBox="1">
            <a:spLocks noGrp="1"/>
          </p:cNvSpPr>
          <p:nvPr>
            <p:ph type="body" idx="4294967295"/>
          </p:nvPr>
        </p:nvSpPr>
        <p:spPr>
          <a:xfrm>
            <a:off x="515108" y="950366"/>
            <a:ext cx="8628892" cy="4495800"/>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rgbClr val="FFFF99"/>
              </a:buClr>
              <a:buSzPct val="150000"/>
              <a:buNone/>
            </a:pPr>
            <a:r>
              <a:rPr lang="en-US" sz="2400" b="1" dirty="0" smtClean="0"/>
              <a:t>Provide all of the </a:t>
            </a:r>
            <a:r>
              <a:rPr lang="en-US" sz="2400" b="1" dirty="0" smtClean="0"/>
              <a:t>critical </a:t>
            </a:r>
            <a:r>
              <a:rPr lang="en-US" sz="2400" b="1" dirty="0" smtClean="0"/>
              <a:t>i</a:t>
            </a:r>
            <a:r>
              <a:rPr lang="en-US" sz="2400" b="1" dirty="0" smtClean="0"/>
              <a:t>nformation for: </a:t>
            </a:r>
            <a:r>
              <a:rPr lang="en-US" sz="2400" dirty="0" smtClean="0"/>
              <a:t>Identification</a:t>
            </a:r>
            <a:endParaRPr lang="en-US" sz="2400" dirty="0" smtClean="0"/>
          </a:p>
          <a:p>
            <a:pPr marL="0" marR="0" lvl="0" indent="0" algn="l" rtl="0">
              <a:lnSpc>
                <a:spcPct val="100000"/>
              </a:lnSpc>
              <a:spcBef>
                <a:spcPts val="480"/>
              </a:spcBef>
              <a:spcAft>
                <a:spcPts val="0"/>
              </a:spcAft>
              <a:buNone/>
            </a:pPr>
            <a:endParaRPr dirty="0"/>
          </a:p>
        </p:txBody>
      </p:sp>
      <p:pic>
        <p:nvPicPr>
          <p:cNvPr id="2" name="Picture 1" descr="Screen Shot 2014-12-11 at 9.32.4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43" y="1996770"/>
            <a:ext cx="6868160" cy="2690326"/>
          </a:xfrm>
          <a:prstGeom prst="rect">
            <a:avLst/>
          </a:prstGeom>
          <a:ln>
            <a:solidFill>
              <a:schemeClr val="tx1"/>
            </a:solidFill>
          </a:ln>
        </p:spPr>
      </p:pic>
      <p:pic>
        <p:nvPicPr>
          <p:cNvPr id="3" name="Picture 2" descr="Screen Shot 2014-12-11 at 9.33.3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739" y="2114732"/>
            <a:ext cx="5780872" cy="3877926"/>
          </a:xfrm>
          <a:prstGeom prst="rect">
            <a:avLst/>
          </a:prstGeom>
          <a:ln>
            <a:solidFill>
              <a:schemeClr val="tx1"/>
            </a:solidFill>
          </a:ln>
        </p:spPr>
      </p:pic>
      <p:pic>
        <p:nvPicPr>
          <p:cNvPr id="5" name="Picture 4" descr="Screen Shot 2014-12-11 at 9.34.35 AM 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1380" y="3415660"/>
            <a:ext cx="4097020" cy="2728599"/>
          </a:xfrm>
          <a:prstGeom prst="rect">
            <a:avLst/>
          </a:prstGeom>
          <a:ln>
            <a:solidFill>
              <a:schemeClr val="tx1"/>
            </a:solidFill>
          </a:ln>
        </p:spPr>
      </p:pic>
    </p:spTree>
    <p:extLst>
      <p:ext uri="{BB962C8B-B14F-4D97-AF65-F5344CB8AC3E}">
        <p14:creationId xmlns:p14="http://schemas.microsoft.com/office/powerpoint/2010/main" val="285411099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272143" y="-147638"/>
            <a:ext cx="8626927" cy="1143000"/>
          </a:xfrm>
          <a:prstGeom prst="rect">
            <a:avLst/>
          </a:prstGeom>
          <a:noFill/>
          <a:ln>
            <a:noFill/>
          </a:ln>
        </p:spPr>
        <p:txBody>
          <a:bodyPr lIns="90475" tIns="44450" rIns="90475" bIns="44450" anchor="ctr" anchorCtr="0">
            <a:noAutofit/>
          </a:bodyPr>
          <a:lstStyle/>
          <a:p>
            <a:pPr marL="0" marR="0" lvl="0" indent="0" rtl="0">
              <a:lnSpc>
                <a:spcPct val="100000"/>
              </a:lnSpc>
              <a:spcBef>
                <a:spcPts val="0"/>
              </a:spcBef>
              <a:spcAft>
                <a:spcPts val="0"/>
              </a:spcAft>
              <a:buClr>
                <a:srgbClr val="FFFF99"/>
              </a:buClr>
              <a:buSzPct val="25000"/>
              <a:buFont typeface="Arial"/>
              <a:buNone/>
            </a:pPr>
            <a:r>
              <a:rPr lang="en-US" sz="3600" b="1" dirty="0" smtClean="0">
                <a:solidFill>
                  <a:schemeClr val="bg2">
                    <a:lumMod val="25000"/>
                  </a:schemeClr>
                </a:solidFill>
              </a:rPr>
              <a:t>What Makes a Good Metadata Record?</a:t>
            </a:r>
            <a:endParaRPr lang="en-US" sz="3600" b="1" dirty="0">
              <a:solidFill>
                <a:schemeClr val="bg2">
                  <a:lumMod val="25000"/>
                </a:schemeClr>
              </a:solidFill>
            </a:endParaRPr>
          </a:p>
        </p:txBody>
      </p:sp>
      <p:sp>
        <p:nvSpPr>
          <p:cNvPr id="97" name="Shape 97"/>
          <p:cNvSpPr txBox="1">
            <a:spLocks noGrp="1"/>
          </p:cNvSpPr>
          <p:nvPr>
            <p:ph type="body" idx="4294967295"/>
          </p:nvPr>
        </p:nvSpPr>
        <p:spPr>
          <a:xfrm>
            <a:off x="270178" y="821779"/>
            <a:ext cx="8628892" cy="4495800"/>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rgbClr val="FFFF99"/>
              </a:buClr>
              <a:buSzPct val="150000"/>
              <a:buNone/>
            </a:pPr>
            <a:r>
              <a:rPr lang="en-US" sz="2400" dirty="0" smtClean="0"/>
              <a:t>Provide all of the </a:t>
            </a:r>
            <a:r>
              <a:rPr lang="en-US" sz="2400" dirty="0"/>
              <a:t>c</a:t>
            </a:r>
            <a:r>
              <a:rPr lang="en-US" sz="2400" dirty="0" smtClean="0"/>
              <a:t>ritical </a:t>
            </a:r>
            <a:r>
              <a:rPr lang="en-US" sz="2400" dirty="0"/>
              <a:t>i</a:t>
            </a:r>
            <a:r>
              <a:rPr lang="en-US" sz="2400" dirty="0" smtClean="0"/>
              <a:t>nformation for:</a:t>
            </a:r>
            <a:r>
              <a:rPr lang="en-US" sz="2400" dirty="0" smtClean="0"/>
              <a:t> </a:t>
            </a:r>
            <a:r>
              <a:rPr lang="en-US" sz="2400" dirty="0" smtClean="0"/>
              <a:t>Entity </a:t>
            </a:r>
            <a:r>
              <a:rPr lang="en-US" sz="2400" dirty="0" smtClean="0"/>
              <a:t>/ Attribute</a:t>
            </a:r>
            <a:endParaRPr sz="2400" dirty="0"/>
          </a:p>
        </p:txBody>
      </p:sp>
      <p:pic>
        <p:nvPicPr>
          <p:cNvPr id="4" name="Picture 3" descr="Screen Shot 2014-12-11 at 9.53.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76" y="1428751"/>
            <a:ext cx="7502624" cy="5286374"/>
          </a:xfrm>
          <a:prstGeom prst="rect">
            <a:avLst/>
          </a:prstGeom>
        </p:spPr>
      </p:pic>
    </p:spTree>
    <p:extLst>
      <p:ext uri="{BB962C8B-B14F-4D97-AF65-F5344CB8AC3E}">
        <p14:creationId xmlns:p14="http://schemas.microsoft.com/office/powerpoint/2010/main" val="355099697"/>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272143" y="9520"/>
            <a:ext cx="8626927" cy="1143000"/>
          </a:xfrm>
          <a:prstGeom prst="rect">
            <a:avLst/>
          </a:prstGeom>
          <a:noFill/>
          <a:ln>
            <a:noFill/>
          </a:ln>
        </p:spPr>
        <p:txBody>
          <a:bodyPr lIns="90475" tIns="44450" rIns="90475" bIns="44450" anchor="ctr" anchorCtr="0">
            <a:noAutofit/>
          </a:bodyPr>
          <a:lstStyle/>
          <a:p>
            <a:pPr marL="0" marR="0" lvl="0" indent="0" rtl="0">
              <a:lnSpc>
                <a:spcPct val="100000"/>
              </a:lnSpc>
              <a:spcBef>
                <a:spcPts val="0"/>
              </a:spcBef>
              <a:spcAft>
                <a:spcPts val="0"/>
              </a:spcAft>
              <a:buClr>
                <a:srgbClr val="FFFF99"/>
              </a:buClr>
              <a:buSzPct val="25000"/>
              <a:buFont typeface="Arial"/>
              <a:buNone/>
            </a:pPr>
            <a:r>
              <a:rPr lang="en-US" sz="3600" b="1" dirty="0" smtClean="0">
                <a:solidFill>
                  <a:schemeClr val="bg2">
                    <a:lumMod val="25000"/>
                  </a:schemeClr>
                </a:solidFill>
              </a:rPr>
              <a:t>What Makes a Good Metadata Record?</a:t>
            </a:r>
            <a:endParaRPr lang="en-US" sz="3600" b="1" dirty="0">
              <a:solidFill>
                <a:schemeClr val="bg2">
                  <a:lumMod val="25000"/>
                </a:schemeClr>
              </a:solidFill>
            </a:endParaRPr>
          </a:p>
        </p:txBody>
      </p:sp>
      <p:sp>
        <p:nvSpPr>
          <p:cNvPr id="97" name="Shape 97"/>
          <p:cNvSpPr txBox="1">
            <a:spLocks noGrp="1"/>
          </p:cNvSpPr>
          <p:nvPr>
            <p:ph type="body" idx="4294967295"/>
          </p:nvPr>
        </p:nvSpPr>
        <p:spPr>
          <a:xfrm>
            <a:off x="270178" y="1015113"/>
            <a:ext cx="8628892" cy="4495800"/>
          </a:xfrm>
          <a:prstGeom prst="rect">
            <a:avLst/>
          </a:prstGeom>
          <a:noFill/>
          <a:ln>
            <a:noFill/>
          </a:ln>
        </p:spPr>
        <p:txBody>
          <a:bodyPr lIns="90475" tIns="44450" rIns="90475" bIns="44450" anchor="t" anchorCtr="0">
            <a:noAutofit/>
          </a:bodyPr>
          <a:lstStyle/>
          <a:p>
            <a:pPr marL="0" indent="0">
              <a:spcBef>
                <a:spcPts val="0"/>
              </a:spcBef>
              <a:buClr>
                <a:srgbClr val="FFFF99"/>
              </a:buClr>
              <a:buSzPct val="150000"/>
              <a:buNone/>
            </a:pPr>
            <a:r>
              <a:rPr lang="en-US" sz="2400" dirty="0" smtClean="0"/>
              <a:t>Provide all of the </a:t>
            </a:r>
            <a:r>
              <a:rPr lang="en-US" sz="2400" dirty="0" smtClean="0"/>
              <a:t>critical </a:t>
            </a:r>
            <a:r>
              <a:rPr lang="en-US" sz="2400" dirty="0" smtClean="0"/>
              <a:t>i</a:t>
            </a:r>
            <a:r>
              <a:rPr lang="en-US" sz="2400" dirty="0" smtClean="0"/>
              <a:t>nformation for:  </a:t>
            </a:r>
            <a:r>
              <a:rPr lang="en-US" sz="2800" dirty="0"/>
              <a:t>Data Quality</a:t>
            </a:r>
          </a:p>
          <a:p>
            <a:pPr marL="0" indent="0">
              <a:spcBef>
                <a:spcPts val="0"/>
              </a:spcBef>
              <a:buClr>
                <a:srgbClr val="FFFF99"/>
              </a:buClr>
              <a:buSzPct val="150000"/>
              <a:buNone/>
            </a:pPr>
            <a:r>
              <a:rPr lang="en-US" sz="2800" b="1" dirty="0" smtClean="0">
                <a:solidFill>
                  <a:schemeClr val="lt1"/>
                </a:solidFill>
              </a:rPr>
              <a:t>Inform</a:t>
            </a:r>
            <a:endParaRPr lang="en-US" sz="2800" dirty="0" smtClean="0">
              <a:solidFill>
                <a:schemeClr val="bg2">
                  <a:lumMod val="25000"/>
                </a:schemeClr>
              </a:solidFill>
            </a:endParaRPr>
          </a:p>
          <a:p>
            <a:pPr marL="0" indent="0">
              <a:spcBef>
                <a:spcPts val="0"/>
              </a:spcBef>
              <a:buClr>
                <a:srgbClr val="FFFF99"/>
              </a:buClr>
              <a:buSzPct val="150000"/>
              <a:buNone/>
            </a:pPr>
            <a:r>
              <a:rPr lang="en-US" sz="2400" dirty="0" smtClean="0"/>
              <a:t>- Accuracy </a:t>
            </a:r>
            <a:endParaRPr lang="en-US" sz="2400" dirty="0"/>
          </a:p>
          <a:p>
            <a:pPr marL="0" indent="0">
              <a:spcBef>
                <a:spcPts val="0"/>
              </a:spcBef>
              <a:buClr>
                <a:srgbClr val="FFFF99"/>
              </a:buClr>
              <a:buSzPct val="150000"/>
              <a:buNone/>
            </a:pPr>
            <a:r>
              <a:rPr lang="en-US" sz="2400" dirty="0"/>
              <a:t>- </a:t>
            </a:r>
            <a:r>
              <a:rPr lang="en-US" sz="2400" dirty="0" smtClean="0"/>
              <a:t>Consistency </a:t>
            </a:r>
            <a:endParaRPr lang="en-US" sz="2400" dirty="0"/>
          </a:p>
          <a:p>
            <a:pPr marL="0" indent="0">
              <a:spcBef>
                <a:spcPts val="0"/>
              </a:spcBef>
              <a:buClr>
                <a:srgbClr val="FFFF99"/>
              </a:buClr>
              <a:buSzPct val="150000"/>
              <a:buNone/>
            </a:pPr>
            <a:r>
              <a:rPr lang="en-US" sz="2400" dirty="0"/>
              <a:t>- Completeness</a:t>
            </a:r>
          </a:p>
          <a:p>
            <a:pPr marL="0" indent="0">
              <a:spcBef>
                <a:spcPts val="0"/>
              </a:spcBef>
              <a:buClr>
                <a:srgbClr val="FFFF99"/>
              </a:buClr>
              <a:buSzPct val="150000"/>
              <a:buNone/>
            </a:pPr>
            <a:endParaRPr dirty="0"/>
          </a:p>
        </p:txBody>
      </p:sp>
      <p:grpSp>
        <p:nvGrpSpPr>
          <p:cNvPr id="5" name="Group 4"/>
          <p:cNvGrpSpPr/>
          <p:nvPr/>
        </p:nvGrpSpPr>
        <p:grpSpPr>
          <a:xfrm>
            <a:off x="3084060" y="1575686"/>
            <a:ext cx="5872162" cy="5282314"/>
            <a:chOff x="1841501" y="1930400"/>
            <a:chExt cx="4305300" cy="4298974"/>
          </a:xfrm>
        </p:grpSpPr>
        <p:pic>
          <p:nvPicPr>
            <p:cNvPr id="2" name="Picture 1" descr="Screen Shot 2014-12-11 at 9.58.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501" y="1930400"/>
              <a:ext cx="4303530" cy="3437467"/>
            </a:xfrm>
            <a:prstGeom prst="rect">
              <a:avLst/>
            </a:prstGeom>
          </p:spPr>
        </p:pic>
        <p:pic>
          <p:nvPicPr>
            <p:cNvPr id="3" name="Picture 2" descr="Screen Shot 2014-12-11 at 9.58.2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501" y="5359392"/>
              <a:ext cx="4305300" cy="869982"/>
            </a:xfrm>
            <a:prstGeom prst="rect">
              <a:avLst/>
            </a:prstGeom>
          </p:spPr>
        </p:pic>
      </p:grpSp>
    </p:spTree>
    <p:extLst>
      <p:ext uri="{BB962C8B-B14F-4D97-AF65-F5344CB8AC3E}">
        <p14:creationId xmlns:p14="http://schemas.microsoft.com/office/powerpoint/2010/main" val="3434626649"/>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399390"/>
            <a:ext cx="9144000" cy="701018"/>
          </a:xfrm>
        </p:spPr>
        <p:txBody>
          <a:bodyPr>
            <a:normAutofit/>
          </a:bodyPr>
          <a:lstStyle/>
          <a:p>
            <a:r>
              <a:rPr lang="en-US" dirty="0" smtClean="0">
                <a:ea typeface="ＭＳ Ｐゴシック" pitchFamily="34" charset="-128"/>
              </a:rPr>
              <a:t>The Data Life Cycle</a:t>
            </a:r>
          </a:p>
        </p:txBody>
      </p:sp>
      <p:graphicFrame>
        <p:nvGraphicFramePr>
          <p:cNvPr id="4" name="Content Placeholder 8"/>
          <p:cNvGraphicFramePr>
            <a:graphicFrameLocks noChangeAspect="1"/>
          </p:cNvGraphicFramePr>
          <p:nvPr>
            <p:extLst>
              <p:ext uri="{D42A27DB-BD31-4B8C-83A1-F6EECF244321}">
                <p14:modId xmlns:p14="http://schemas.microsoft.com/office/powerpoint/2010/main" val="1287773038"/>
              </p:ext>
            </p:extLst>
          </p:nvPr>
        </p:nvGraphicFramePr>
        <p:xfrm>
          <a:off x="1018795" y="1227132"/>
          <a:ext cx="6877923" cy="5141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Notched Right Arrow 5"/>
          <p:cNvSpPr/>
          <p:nvPr/>
        </p:nvSpPr>
        <p:spPr>
          <a:xfrm rot="3219048">
            <a:off x="4468963" y="4126039"/>
            <a:ext cx="988983" cy="817563"/>
          </a:xfrm>
          <a:prstGeom prst="notchedRightArrow">
            <a:avLst/>
          </a:prstGeom>
          <a:solidFill>
            <a:schemeClr val="accent1"/>
          </a:solidFill>
          <a:ln w="31750">
            <a:solidFill>
              <a:srgbClr val="177F8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accent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272143" y="9520"/>
            <a:ext cx="8626927" cy="1143000"/>
          </a:xfrm>
          <a:prstGeom prst="rect">
            <a:avLst/>
          </a:prstGeom>
          <a:noFill/>
          <a:ln>
            <a:noFill/>
          </a:ln>
        </p:spPr>
        <p:txBody>
          <a:bodyPr lIns="90475" tIns="44450" rIns="90475" bIns="44450" anchor="ctr" anchorCtr="0">
            <a:noAutofit/>
          </a:bodyPr>
          <a:lstStyle/>
          <a:p>
            <a:pPr marL="0" marR="0" lvl="0" indent="0" rtl="0">
              <a:lnSpc>
                <a:spcPct val="100000"/>
              </a:lnSpc>
              <a:spcBef>
                <a:spcPts val="0"/>
              </a:spcBef>
              <a:spcAft>
                <a:spcPts val="0"/>
              </a:spcAft>
              <a:buClr>
                <a:srgbClr val="FFFF99"/>
              </a:buClr>
              <a:buSzPct val="25000"/>
              <a:buFont typeface="Arial"/>
              <a:buNone/>
            </a:pPr>
            <a:r>
              <a:rPr lang="en-US" sz="3600" b="1" dirty="0" smtClean="0">
                <a:solidFill>
                  <a:schemeClr val="bg2">
                    <a:lumMod val="25000"/>
                  </a:schemeClr>
                </a:solidFill>
              </a:rPr>
              <a:t>What Makes a Good Metadata Record?</a:t>
            </a:r>
            <a:endParaRPr lang="en-US" sz="3600" b="1" dirty="0">
              <a:solidFill>
                <a:schemeClr val="bg2">
                  <a:lumMod val="25000"/>
                </a:schemeClr>
              </a:solidFill>
            </a:endParaRPr>
          </a:p>
        </p:txBody>
      </p:sp>
      <p:sp>
        <p:nvSpPr>
          <p:cNvPr id="97" name="Shape 97"/>
          <p:cNvSpPr txBox="1">
            <a:spLocks noGrp="1"/>
          </p:cNvSpPr>
          <p:nvPr>
            <p:ph type="body" idx="4294967295"/>
          </p:nvPr>
        </p:nvSpPr>
        <p:spPr>
          <a:xfrm>
            <a:off x="260572" y="1021804"/>
            <a:ext cx="8628892" cy="4495800"/>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rgbClr val="FFFF99"/>
              </a:buClr>
              <a:buSzPct val="150000"/>
              <a:buNone/>
            </a:pPr>
            <a:r>
              <a:rPr lang="en-US" sz="2800" dirty="0" smtClean="0"/>
              <a:t>Provide all of the </a:t>
            </a:r>
            <a:r>
              <a:rPr lang="en-US" sz="2800" dirty="0" smtClean="0"/>
              <a:t>critical </a:t>
            </a:r>
            <a:r>
              <a:rPr lang="en-US" sz="2800" dirty="0" smtClean="0"/>
              <a:t>i</a:t>
            </a:r>
            <a:r>
              <a:rPr lang="en-US" sz="2800" dirty="0" smtClean="0"/>
              <a:t>nformation for:</a:t>
            </a:r>
            <a:r>
              <a:rPr lang="en-US" sz="2800" dirty="0" smtClean="0"/>
              <a:t> </a:t>
            </a:r>
            <a:r>
              <a:rPr lang="en-US" sz="2800" dirty="0" smtClean="0"/>
              <a:t>Data Lineage</a:t>
            </a:r>
            <a:endParaRPr dirty="0"/>
          </a:p>
        </p:txBody>
      </p:sp>
      <p:pic>
        <p:nvPicPr>
          <p:cNvPr id="4" name="Picture 3" descr="Screen Shot 2015-02-11 at 11.30.5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26" y="1786512"/>
            <a:ext cx="8646051" cy="4101569"/>
          </a:xfrm>
          <a:prstGeom prst="rect">
            <a:avLst/>
          </a:prstGeom>
          <a:ln w="9525">
            <a:solidFill>
              <a:schemeClr val="tx1"/>
            </a:solidFill>
          </a:ln>
        </p:spPr>
      </p:pic>
      <p:pic>
        <p:nvPicPr>
          <p:cNvPr id="5" name="Picture 4" descr="Screen Shot 2015-02-11 at 11.34.4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6951" y="1780470"/>
            <a:ext cx="5210569" cy="4338365"/>
          </a:xfrm>
          <a:prstGeom prst="rect">
            <a:avLst/>
          </a:prstGeom>
          <a:ln>
            <a:solidFill>
              <a:schemeClr val="tx1"/>
            </a:solidFill>
          </a:ln>
        </p:spPr>
      </p:pic>
    </p:spTree>
    <p:extLst>
      <p:ext uri="{BB962C8B-B14F-4D97-AF65-F5344CB8AC3E}">
        <p14:creationId xmlns:p14="http://schemas.microsoft.com/office/powerpoint/2010/main" val="143602384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272143" y="-119072"/>
            <a:ext cx="8626927" cy="1143000"/>
          </a:xfrm>
          <a:prstGeom prst="rect">
            <a:avLst/>
          </a:prstGeom>
          <a:noFill/>
          <a:ln>
            <a:noFill/>
          </a:ln>
        </p:spPr>
        <p:txBody>
          <a:bodyPr lIns="90475" tIns="44450" rIns="90475" bIns="44450" anchor="ctr" anchorCtr="0">
            <a:noAutofit/>
          </a:bodyPr>
          <a:lstStyle/>
          <a:p>
            <a:pPr marL="0" marR="0" lvl="0" indent="0" algn="l" rtl="0">
              <a:lnSpc>
                <a:spcPct val="100000"/>
              </a:lnSpc>
              <a:spcBef>
                <a:spcPts val="0"/>
              </a:spcBef>
              <a:spcAft>
                <a:spcPts val="0"/>
              </a:spcAft>
              <a:buClr>
                <a:srgbClr val="FFFF99"/>
              </a:buClr>
              <a:buSzPct val="25000"/>
              <a:buFont typeface="Arial"/>
              <a:buNone/>
            </a:pPr>
            <a:r>
              <a:rPr lang="en-US" sz="3600" b="1" dirty="0" smtClean="0">
                <a:solidFill>
                  <a:schemeClr val="bg2">
                    <a:lumMod val="25000"/>
                  </a:schemeClr>
                </a:solidFill>
              </a:rPr>
              <a:t>What Makes a Good Metadata Record?</a:t>
            </a:r>
            <a:endParaRPr lang="en-US" sz="3600" b="1" dirty="0">
              <a:solidFill>
                <a:schemeClr val="bg2">
                  <a:lumMod val="25000"/>
                </a:schemeClr>
              </a:solidFill>
            </a:endParaRPr>
          </a:p>
        </p:txBody>
      </p:sp>
      <p:sp>
        <p:nvSpPr>
          <p:cNvPr id="97" name="Shape 97"/>
          <p:cNvSpPr txBox="1">
            <a:spLocks noGrp="1"/>
          </p:cNvSpPr>
          <p:nvPr>
            <p:ph type="body" idx="4294967295"/>
          </p:nvPr>
        </p:nvSpPr>
        <p:spPr>
          <a:xfrm>
            <a:off x="260572" y="907500"/>
            <a:ext cx="8628892" cy="1002828"/>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rgbClr val="FFFF99"/>
              </a:buClr>
              <a:buSzPct val="150000"/>
              <a:buNone/>
            </a:pPr>
            <a:r>
              <a:rPr lang="en-US" sz="2400" dirty="0" smtClean="0"/>
              <a:t>Provide all of the </a:t>
            </a:r>
            <a:r>
              <a:rPr lang="en-US" sz="2400" dirty="0" smtClean="0"/>
              <a:t>critical </a:t>
            </a:r>
            <a:r>
              <a:rPr lang="en-US" sz="2400" dirty="0" smtClean="0"/>
              <a:t>i</a:t>
            </a:r>
            <a:r>
              <a:rPr lang="en-US" sz="2400" dirty="0" smtClean="0"/>
              <a:t>nformation for:</a:t>
            </a:r>
            <a:r>
              <a:rPr lang="en-US" sz="2400" dirty="0" smtClean="0"/>
              <a:t> </a:t>
            </a:r>
            <a:r>
              <a:rPr lang="en-US" sz="2400" dirty="0" smtClean="0"/>
              <a:t>Access</a:t>
            </a:r>
            <a:r>
              <a:rPr lang="en-US" sz="2400" dirty="0" smtClean="0"/>
              <a:t>, Use, </a:t>
            </a:r>
            <a:r>
              <a:rPr lang="en-US" sz="2400" dirty="0" smtClean="0"/>
              <a:t>&amp; </a:t>
            </a:r>
            <a:r>
              <a:rPr lang="en-US" sz="2400" dirty="0" smtClean="0"/>
              <a:t>Liability Constraints</a:t>
            </a:r>
          </a:p>
        </p:txBody>
      </p:sp>
      <p:sp>
        <p:nvSpPr>
          <p:cNvPr id="4" name="TextBox 3"/>
          <p:cNvSpPr txBox="1"/>
          <p:nvPr/>
        </p:nvSpPr>
        <p:spPr>
          <a:xfrm>
            <a:off x="167925" y="1910328"/>
            <a:ext cx="8805526" cy="4585871"/>
          </a:xfrm>
          <a:prstGeom prst="rect">
            <a:avLst/>
          </a:prstGeom>
          <a:noFill/>
        </p:spPr>
        <p:txBody>
          <a:bodyPr wrap="square" rtlCol="0">
            <a:spAutoFit/>
          </a:bodyPr>
          <a:lstStyle/>
          <a:p>
            <a:r>
              <a:rPr lang="en-US" sz="1600" b="1" u="sng" dirty="0" smtClean="0"/>
              <a:t>Access Constraints</a:t>
            </a:r>
            <a:r>
              <a:rPr lang="en-US" sz="1600" dirty="0" smtClean="0"/>
              <a:t>: restrictions and legal prerequisites for access the data. </a:t>
            </a:r>
          </a:p>
          <a:p>
            <a:endParaRPr lang="en-US" sz="1600" b="1" u="sng" dirty="0" smtClean="0"/>
          </a:p>
          <a:p>
            <a:r>
              <a:rPr lang="en-US" sz="1600" b="1" u="sng" dirty="0" smtClean="0"/>
              <a:t>Use Constraints</a:t>
            </a:r>
            <a:r>
              <a:rPr lang="en-US" sz="1600" dirty="0" smtClean="0"/>
              <a:t>: restrictions and legal prerequisites for using the data after access is granted. </a:t>
            </a:r>
            <a:endParaRPr lang="en-US" sz="1600" b="1" u="sng" dirty="0" smtClean="0"/>
          </a:p>
          <a:p>
            <a:endParaRPr lang="en-US" sz="1600" i="1" dirty="0" smtClean="0"/>
          </a:p>
          <a:p>
            <a:r>
              <a:rPr lang="en-US" sz="1600" i="1" dirty="0" smtClean="0"/>
              <a:t>Example</a:t>
            </a:r>
            <a:r>
              <a:rPr lang="en-US" sz="1600" i="1" dirty="0"/>
              <a:t>: </a:t>
            </a:r>
            <a:r>
              <a:rPr lang="en-US" sz="1600" i="1" dirty="0" err="1"/>
              <a:t>Use_Constraints</a:t>
            </a:r>
            <a:r>
              <a:rPr lang="en-US" sz="1600" i="1" dirty="0"/>
              <a:t>: </a:t>
            </a:r>
          </a:p>
          <a:p>
            <a:r>
              <a:rPr lang="en-US" sz="1600" dirty="0"/>
              <a:t>Users are free to use, copy, distribute, transmit, and adapt the work for commercial and non-commercial purposes, without restriction, as long as clear attribution of the source is provided</a:t>
            </a:r>
            <a:r>
              <a:rPr lang="en-US" sz="1600" dirty="0" smtClean="0"/>
              <a:t>.</a:t>
            </a:r>
            <a:endParaRPr lang="en-US" sz="1600" b="1" u="sng" dirty="0" smtClean="0"/>
          </a:p>
          <a:p>
            <a:endParaRPr lang="en-US" sz="1600" b="1" u="sng" dirty="0"/>
          </a:p>
          <a:p>
            <a:r>
              <a:rPr lang="en-US" sz="1600" b="1" u="sng" dirty="0" smtClean="0"/>
              <a:t>Distribution Liability</a:t>
            </a:r>
            <a:r>
              <a:rPr lang="en-US" sz="1600" dirty="0" smtClean="0"/>
              <a:t>: statement of the liability assumed by the distributor with respect to content and accuracy of the data</a:t>
            </a:r>
            <a:r>
              <a:rPr lang="en-US" sz="1600" dirty="0" smtClean="0"/>
              <a:t>.</a:t>
            </a:r>
          </a:p>
          <a:p>
            <a:endParaRPr lang="en-US" sz="1600" b="1" dirty="0"/>
          </a:p>
          <a:p>
            <a:r>
              <a:rPr lang="en-US" sz="1600" i="1" dirty="0"/>
              <a:t>Example: </a:t>
            </a:r>
            <a:r>
              <a:rPr lang="en-US" sz="1600" i="1" dirty="0" err="1"/>
              <a:t>Distribution_Liability</a:t>
            </a:r>
            <a:r>
              <a:rPr lang="en-US" sz="1600" i="1" dirty="0"/>
              <a:t>: </a:t>
            </a:r>
          </a:p>
          <a:p>
            <a:r>
              <a:rPr lang="en-US" sz="1400" dirty="0"/>
              <a:t>Unless otherwise stated, all data, metadata and related materials are considered to satisfy the quality standards relative to the purpose for which the data were collected. Although these data and associated metadata have been reviewed for accuracy and completeness and approved for release by the U.S. Geological Survey (USGS), no warranty expressed or implied is made regarding the display or utility of the data on any other system or for general or scientific purposes, nor shall the act of distribution constitute any such warranty.</a:t>
            </a:r>
          </a:p>
          <a:p>
            <a:endParaRPr lang="en-US" sz="1600" b="1" dirty="0">
              <a:solidFill>
                <a:schemeClr val="bg2">
                  <a:lumMod val="25000"/>
                </a:schemeClr>
              </a:solidFill>
            </a:endParaRPr>
          </a:p>
        </p:txBody>
      </p:sp>
    </p:spTree>
    <p:extLst>
      <p:ext uri="{BB962C8B-B14F-4D97-AF65-F5344CB8AC3E}">
        <p14:creationId xmlns:p14="http://schemas.microsoft.com/office/powerpoint/2010/main" val="2840184589"/>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260572" y="-121196"/>
            <a:ext cx="8626927" cy="1143000"/>
          </a:xfrm>
          <a:prstGeom prst="rect">
            <a:avLst/>
          </a:prstGeom>
          <a:noFill/>
          <a:ln>
            <a:noFill/>
          </a:ln>
        </p:spPr>
        <p:txBody>
          <a:bodyPr lIns="90475" tIns="44450" rIns="90475" bIns="44450" anchor="ctr" anchorCtr="0">
            <a:noAutofit/>
          </a:bodyPr>
          <a:lstStyle/>
          <a:p>
            <a:pPr marL="0" marR="0" lvl="0" indent="0" algn="l" rtl="0">
              <a:lnSpc>
                <a:spcPct val="100000"/>
              </a:lnSpc>
              <a:spcBef>
                <a:spcPts val="0"/>
              </a:spcBef>
              <a:spcAft>
                <a:spcPts val="0"/>
              </a:spcAft>
              <a:buClr>
                <a:srgbClr val="FFFF99"/>
              </a:buClr>
              <a:buSzPct val="25000"/>
              <a:buFont typeface="Arial"/>
              <a:buNone/>
            </a:pPr>
            <a:r>
              <a:rPr lang="en-US" sz="3600" b="1" dirty="0" smtClean="0">
                <a:solidFill>
                  <a:schemeClr val="bg2">
                    <a:lumMod val="25000"/>
                  </a:schemeClr>
                </a:solidFill>
              </a:rPr>
              <a:t>What Makes a Good Metadata Record?</a:t>
            </a:r>
            <a:endParaRPr lang="en-US" sz="3600" b="1" dirty="0">
              <a:solidFill>
                <a:schemeClr val="bg2">
                  <a:lumMod val="25000"/>
                </a:schemeClr>
              </a:solidFill>
            </a:endParaRPr>
          </a:p>
        </p:txBody>
      </p:sp>
      <p:sp>
        <p:nvSpPr>
          <p:cNvPr id="97" name="Shape 97"/>
          <p:cNvSpPr txBox="1">
            <a:spLocks noGrp="1"/>
          </p:cNvSpPr>
          <p:nvPr>
            <p:ph type="body" idx="4294967295"/>
          </p:nvPr>
        </p:nvSpPr>
        <p:spPr>
          <a:xfrm>
            <a:off x="258607" y="764629"/>
            <a:ext cx="8628892" cy="4495800"/>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rgbClr val="FFFF99"/>
              </a:buClr>
              <a:buSzPct val="150000"/>
              <a:buNone/>
            </a:pPr>
            <a:r>
              <a:rPr lang="en-US" sz="2400" dirty="0" smtClean="0"/>
              <a:t>Provide all of the </a:t>
            </a:r>
            <a:r>
              <a:rPr lang="en-US" sz="2400" dirty="0" smtClean="0"/>
              <a:t>critical </a:t>
            </a:r>
            <a:r>
              <a:rPr lang="en-US" sz="2400" dirty="0" smtClean="0"/>
              <a:t>i</a:t>
            </a:r>
            <a:r>
              <a:rPr lang="en-US" sz="2400" dirty="0" smtClean="0"/>
              <a:t>nformation for: Accessing </a:t>
            </a:r>
            <a:r>
              <a:rPr lang="en-US" sz="2400" dirty="0" smtClean="0"/>
              <a:t>the </a:t>
            </a:r>
            <a:r>
              <a:rPr lang="en-US" sz="2400" dirty="0"/>
              <a:t>D</a:t>
            </a:r>
            <a:r>
              <a:rPr lang="en-US" sz="2400" dirty="0" smtClean="0"/>
              <a:t>ata</a:t>
            </a:r>
            <a:endParaRPr lang="en-US" sz="2400" dirty="0" smtClean="0"/>
          </a:p>
          <a:p>
            <a:pPr marL="0" marR="0" lvl="0" indent="0" algn="l" rtl="0">
              <a:lnSpc>
                <a:spcPct val="100000"/>
              </a:lnSpc>
              <a:spcBef>
                <a:spcPts val="480"/>
              </a:spcBef>
              <a:spcAft>
                <a:spcPts val="0"/>
              </a:spcAft>
              <a:buNone/>
            </a:pPr>
            <a:endParaRPr dirty="0"/>
          </a:p>
        </p:txBody>
      </p:sp>
      <p:pic>
        <p:nvPicPr>
          <p:cNvPr id="4" name="Picture 3" descr="Screen Shot 2014-12-11 at 10.59.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243" y="1271587"/>
            <a:ext cx="6833507" cy="4874667"/>
          </a:xfrm>
          <a:prstGeom prst="rect">
            <a:avLst/>
          </a:prstGeom>
        </p:spPr>
      </p:pic>
    </p:spTree>
    <p:extLst>
      <p:ext uri="{BB962C8B-B14F-4D97-AF65-F5344CB8AC3E}">
        <p14:creationId xmlns:p14="http://schemas.microsoft.com/office/powerpoint/2010/main" val="543570009"/>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Shape 97"/>
          <p:cNvSpPr txBox="1">
            <a:spLocks noGrp="1"/>
          </p:cNvSpPr>
          <p:nvPr>
            <p:ph type="body" idx="4294967295"/>
          </p:nvPr>
        </p:nvSpPr>
        <p:spPr>
          <a:xfrm>
            <a:off x="260572" y="1021804"/>
            <a:ext cx="8628892" cy="4495800"/>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rgbClr val="FFFF99"/>
              </a:buClr>
              <a:buSzPct val="150000"/>
              <a:buNone/>
            </a:pPr>
            <a:r>
              <a:rPr lang="en-US" sz="2400" dirty="0" smtClean="0"/>
              <a:t>Provide all of the </a:t>
            </a:r>
            <a:r>
              <a:rPr lang="en-US" sz="2400" dirty="0" smtClean="0"/>
              <a:t>critical </a:t>
            </a:r>
            <a:r>
              <a:rPr lang="en-US" sz="2400" dirty="0" smtClean="0"/>
              <a:t>i</a:t>
            </a:r>
            <a:r>
              <a:rPr lang="en-US" sz="2400" dirty="0" smtClean="0"/>
              <a:t>nformation for:</a:t>
            </a:r>
            <a:r>
              <a:rPr lang="en-US" sz="2400" dirty="0" smtClean="0"/>
              <a:t> </a:t>
            </a:r>
            <a:r>
              <a:rPr lang="en-US" sz="2400" dirty="0" smtClean="0"/>
              <a:t>Spatial </a:t>
            </a:r>
            <a:r>
              <a:rPr lang="en-US" sz="2400" dirty="0" smtClean="0"/>
              <a:t>Reference</a:t>
            </a:r>
          </a:p>
          <a:p>
            <a:pPr marL="0" marR="0" lvl="0" indent="0" algn="l" rtl="0">
              <a:lnSpc>
                <a:spcPct val="100000"/>
              </a:lnSpc>
              <a:spcBef>
                <a:spcPts val="480"/>
              </a:spcBef>
              <a:spcAft>
                <a:spcPts val="0"/>
              </a:spcAft>
              <a:buNone/>
            </a:pPr>
            <a:endParaRPr dirty="0"/>
          </a:p>
        </p:txBody>
      </p:sp>
      <p:pic>
        <p:nvPicPr>
          <p:cNvPr id="2" name="Picture 1" descr="Screen Shot 2014-12-11 at 11.02.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975" y="1512751"/>
            <a:ext cx="5541507" cy="5145150"/>
          </a:xfrm>
          <a:prstGeom prst="rect">
            <a:avLst/>
          </a:prstGeom>
        </p:spPr>
      </p:pic>
      <p:sp>
        <p:nvSpPr>
          <p:cNvPr id="6" name="Shape 95"/>
          <p:cNvSpPr txBox="1">
            <a:spLocks/>
          </p:cNvSpPr>
          <p:nvPr/>
        </p:nvSpPr>
        <p:spPr>
          <a:xfrm>
            <a:off x="331633" y="0"/>
            <a:ext cx="8626927" cy="1143000"/>
          </a:xfrm>
          <a:prstGeom prst="rect">
            <a:avLst/>
          </a:prstGeom>
          <a:noFill/>
          <a:ln>
            <a:noFill/>
          </a:ln>
        </p:spPr>
        <p:txBody>
          <a:bodyPr vert="horz" lIns="90475" tIns="44450" rIns="90475" bIns="44450" rtlCol="0" anchor="ctr" anchorCtr="0">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ts val="0"/>
              </a:spcBef>
              <a:spcAft>
                <a:spcPts val="0"/>
              </a:spcAft>
              <a:buClr>
                <a:srgbClr val="FFFF99"/>
              </a:buClr>
              <a:buSzPct val="25000"/>
              <a:buFont typeface="Arial"/>
              <a:buNone/>
              <a:tabLst/>
              <a:defRPr/>
            </a:pPr>
            <a:r>
              <a:rPr kumimoji="0" lang="en-US" sz="3600" b="1" i="0" u="none" strike="noStrike" kern="1200" cap="none" spc="0" normalizeH="0" baseline="0" noProof="0" smtClean="0">
                <a:ln>
                  <a:noFill/>
                </a:ln>
                <a:solidFill>
                  <a:schemeClr val="bg2">
                    <a:lumMod val="25000"/>
                  </a:schemeClr>
                </a:solidFill>
                <a:effectLst/>
                <a:uLnTx/>
                <a:uFillTx/>
                <a:latin typeface="Calibri" pitchFamily="34" charset="0"/>
                <a:ea typeface="+mj-ea"/>
                <a:cs typeface="+mj-cs"/>
              </a:rPr>
              <a:t>What Makes a Good Metadata Record?</a:t>
            </a:r>
            <a:endParaRPr kumimoji="0" lang="en-US" sz="3600" b="1" i="0" u="none" strike="noStrike" kern="1200" cap="none" spc="0" normalizeH="0" baseline="0" noProof="0" dirty="0">
              <a:ln>
                <a:noFill/>
              </a:ln>
              <a:solidFill>
                <a:schemeClr val="bg2">
                  <a:lumMod val="25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1902248556"/>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14325" y="1116601"/>
            <a:ext cx="8429625" cy="4737551"/>
          </a:xfrm>
        </p:spPr>
        <p:txBody>
          <a:bodyPr>
            <a:noAutofit/>
          </a:bodyPr>
          <a:lstStyle/>
          <a:p>
            <a:pPr marL="566928" indent="-457200">
              <a:buClr>
                <a:schemeClr val="accent1">
                  <a:lumMod val="75000"/>
                </a:schemeClr>
              </a:buClr>
              <a:buSzPct val="95000"/>
              <a:buFont typeface="+mj-lt"/>
              <a:buAutoNum type="arabicPeriod"/>
            </a:pPr>
            <a:r>
              <a:rPr lang="en-US" dirty="0">
                <a:ea typeface="ＭＳ Ｐゴシック" pitchFamily="34" charset="-128"/>
              </a:rPr>
              <a:t>Organize your </a:t>
            </a:r>
            <a:r>
              <a:rPr lang="en-US" dirty="0" smtClean="0">
                <a:ea typeface="ＭＳ Ｐゴシック" pitchFamily="34" charset="-128"/>
              </a:rPr>
              <a:t>information</a:t>
            </a:r>
          </a:p>
          <a:p>
            <a:pPr lvl="1">
              <a:buClr>
                <a:schemeClr val="accent1">
                  <a:lumMod val="75000"/>
                </a:schemeClr>
              </a:buClr>
              <a:buSzPct val="90000"/>
              <a:buFont typeface="Arial" panose="020B0604020202020204" pitchFamily="34" charset="0"/>
              <a:buChar char="•"/>
            </a:pPr>
            <a:r>
              <a:rPr lang="en-US" dirty="0" smtClean="0">
                <a:ea typeface="ＭＳ Ｐゴシック" pitchFamily="34" charset="-128"/>
              </a:rPr>
              <a:t>Did you write a project abstract to obtain funding for your proposal? Re-use it in your metadata! </a:t>
            </a:r>
          </a:p>
          <a:p>
            <a:pPr lvl="1">
              <a:buClr>
                <a:schemeClr val="accent1">
                  <a:lumMod val="75000"/>
                </a:schemeClr>
              </a:buClr>
              <a:buSzPct val="90000"/>
              <a:buFont typeface="Arial" panose="020B0604020202020204" pitchFamily="34" charset="0"/>
              <a:buChar char="•"/>
            </a:pPr>
            <a:r>
              <a:rPr lang="en-US" dirty="0" smtClean="0">
                <a:ea typeface="ＭＳ Ｐゴシック" pitchFamily="34" charset="-128"/>
              </a:rPr>
              <a:t>Did you use a lab notebook or other notes during the data development process that define measurements and other parameters? </a:t>
            </a:r>
          </a:p>
          <a:p>
            <a:pPr lvl="1">
              <a:buClr>
                <a:schemeClr val="accent1">
                  <a:lumMod val="75000"/>
                </a:schemeClr>
              </a:buClr>
              <a:buSzPct val="90000"/>
              <a:buFont typeface="Arial" panose="020B0604020202020204" pitchFamily="34" charset="0"/>
              <a:buChar char="•"/>
            </a:pPr>
            <a:r>
              <a:rPr lang="en-US" dirty="0" smtClean="0">
                <a:ea typeface="ＭＳ Ｐゴシック" pitchFamily="34" charset="-128"/>
              </a:rPr>
              <a:t>Do you have the contact information for colleagues you worked with?</a:t>
            </a:r>
          </a:p>
          <a:p>
            <a:pPr lvl="1">
              <a:buClr>
                <a:schemeClr val="accent1">
                  <a:lumMod val="75000"/>
                </a:schemeClr>
              </a:buClr>
              <a:buSzPct val="90000"/>
              <a:buFont typeface="Arial" panose="020B0604020202020204" pitchFamily="34" charset="0"/>
              <a:buChar char="•"/>
            </a:pPr>
            <a:r>
              <a:rPr lang="en-US" dirty="0" smtClean="0">
                <a:ea typeface="ＭＳ Ｐゴシック" pitchFamily="34" charset="-128"/>
              </a:rPr>
              <a:t>What about citations for other data sources you used in your project?</a:t>
            </a:r>
            <a:endParaRPr lang="en-US" dirty="0">
              <a:ea typeface="ＭＳ Ｐゴシック" pitchFamily="34" charset="-128"/>
            </a:endParaRPr>
          </a:p>
          <a:p>
            <a:pPr marL="566928" indent="-457200">
              <a:buClr>
                <a:schemeClr val="accent1">
                  <a:lumMod val="75000"/>
                </a:schemeClr>
              </a:buClr>
              <a:buSzPct val="95000"/>
              <a:buFont typeface="+mj-lt"/>
              <a:buAutoNum type="arabicPeriod"/>
            </a:pPr>
            <a:r>
              <a:rPr lang="en-US" dirty="0">
                <a:ea typeface="ＭＳ Ｐゴシック" pitchFamily="34" charset="-128"/>
              </a:rPr>
              <a:t>Write your metadata </a:t>
            </a:r>
            <a:r>
              <a:rPr lang="en-US" dirty="0" smtClean="0">
                <a:ea typeface="ＭＳ Ｐゴシック" pitchFamily="34" charset="-128"/>
              </a:rPr>
              <a:t>using a metadata tool</a:t>
            </a:r>
            <a:endParaRPr lang="en-US" dirty="0">
              <a:ea typeface="ＭＳ Ｐゴシック" pitchFamily="34" charset="-128"/>
            </a:endParaRPr>
          </a:p>
          <a:p>
            <a:pPr marL="566928" indent="-457200">
              <a:buClr>
                <a:schemeClr val="accent1">
                  <a:lumMod val="75000"/>
                </a:schemeClr>
              </a:buClr>
              <a:buSzPct val="95000"/>
              <a:buFont typeface="+mj-lt"/>
              <a:buAutoNum type="arabicPeriod"/>
            </a:pPr>
            <a:r>
              <a:rPr lang="en-US" dirty="0">
                <a:ea typeface="ＭＳ Ｐゴシック" pitchFamily="34" charset="-128"/>
              </a:rPr>
              <a:t>Review for accuracy and completeness</a:t>
            </a:r>
          </a:p>
          <a:p>
            <a:pPr marL="566928" indent="-457200">
              <a:buClr>
                <a:schemeClr val="accent1">
                  <a:lumMod val="75000"/>
                </a:schemeClr>
              </a:buClr>
              <a:buSzPct val="95000"/>
              <a:buFont typeface="+mj-lt"/>
              <a:buAutoNum type="arabicPeriod"/>
            </a:pPr>
            <a:r>
              <a:rPr lang="en-US" dirty="0">
                <a:ea typeface="ＭＳ Ｐゴシック" pitchFamily="34" charset="-128"/>
              </a:rPr>
              <a:t>Have someone else read your record</a:t>
            </a:r>
          </a:p>
          <a:p>
            <a:pPr marL="566928" indent="-457200">
              <a:buClr>
                <a:schemeClr val="accent1">
                  <a:lumMod val="75000"/>
                </a:schemeClr>
              </a:buClr>
              <a:buSzPct val="95000"/>
              <a:buFont typeface="+mj-lt"/>
              <a:buAutoNum type="arabicPeriod"/>
            </a:pPr>
            <a:r>
              <a:rPr lang="en-US" dirty="0">
                <a:ea typeface="ＭＳ Ｐゴシック" pitchFamily="34" charset="-128"/>
              </a:rPr>
              <a:t>Revise the record, based on comments from your reviewer</a:t>
            </a:r>
          </a:p>
          <a:p>
            <a:pPr marL="566928" indent="-457200">
              <a:buClr>
                <a:schemeClr val="accent1">
                  <a:lumMod val="75000"/>
                </a:schemeClr>
              </a:buClr>
              <a:buSzPct val="95000"/>
              <a:buFont typeface="+mj-lt"/>
              <a:buAutoNum type="arabicPeriod"/>
            </a:pPr>
            <a:r>
              <a:rPr lang="en-US" dirty="0">
                <a:ea typeface="ＭＳ Ｐゴシック" pitchFamily="34" charset="-128"/>
              </a:rPr>
              <a:t>Review once more before you publish</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201267"/>
            <a:ext cx="9144000" cy="701018"/>
          </a:xfrm>
        </p:spPr>
        <p:txBody>
          <a:bodyPr>
            <a:normAutofit/>
          </a:bodyPr>
          <a:lstStyle/>
          <a:p>
            <a:r>
              <a:rPr lang="en-US" dirty="0">
                <a:ea typeface="ＭＳ Ｐゴシック" pitchFamily="34" charset="-128"/>
              </a:rPr>
              <a:t>Steps to Create Quality Metadata</a:t>
            </a:r>
            <a:endParaRPr lang="en-US" dirty="0" smtClean="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75441" y="833097"/>
            <a:ext cx="7993117" cy="4737551"/>
          </a:xfrm>
        </p:spPr>
        <p:txBody>
          <a:bodyPr>
            <a:noAutofit/>
          </a:bodyPr>
          <a:lstStyle/>
          <a:p>
            <a:pPr marL="109728" indent="0">
              <a:buSzPct val="100000"/>
              <a:buNone/>
            </a:pPr>
            <a:r>
              <a:rPr lang="en-US" sz="3200" dirty="0">
                <a:ea typeface="ＭＳ Ｐゴシック" pitchFamily="34" charset="-128"/>
              </a:rPr>
              <a:t>Titles, Titles, </a:t>
            </a:r>
            <a:r>
              <a:rPr lang="en-US" sz="3200">
                <a:ea typeface="ＭＳ Ｐゴシック" pitchFamily="34" charset="-128"/>
              </a:rPr>
              <a:t>Titles</a:t>
            </a:r>
            <a:r>
              <a:rPr lang="en-US" sz="3200" smtClean="0">
                <a:ea typeface="ＭＳ Ｐゴシック" pitchFamily="34" charset="-128"/>
              </a:rPr>
              <a:t>…</a:t>
            </a:r>
          </a:p>
          <a:p>
            <a:pPr marL="109728" indent="0">
              <a:buSzPct val="100000"/>
              <a:buNone/>
            </a:pPr>
            <a:endParaRPr lang="en-US" dirty="0" smtClean="0">
              <a:ea typeface="ＭＳ Ｐゴシック" pitchFamily="34" charset="-128"/>
            </a:endParaRPr>
          </a:p>
          <a:p>
            <a:pPr>
              <a:buClr>
                <a:schemeClr val="accent1">
                  <a:lumMod val="75000"/>
                </a:schemeClr>
              </a:buClr>
              <a:buSzPct val="95000"/>
            </a:pPr>
            <a:r>
              <a:rPr lang="en-US" dirty="0" smtClean="0">
                <a:ea typeface="ＭＳ Ｐゴシック" pitchFamily="34" charset="-128"/>
              </a:rPr>
              <a:t>Titles </a:t>
            </a:r>
            <a:r>
              <a:rPr lang="en-US" dirty="0">
                <a:ea typeface="ＭＳ Ｐゴシック" pitchFamily="34" charset="-128"/>
              </a:rPr>
              <a:t>are critical in helping readers find your data</a:t>
            </a:r>
          </a:p>
          <a:p>
            <a:pPr lvl="1">
              <a:buClr>
                <a:schemeClr val="accent1">
                  <a:lumMod val="75000"/>
                </a:schemeClr>
              </a:buClr>
              <a:buSzPct val="90000"/>
            </a:pPr>
            <a:r>
              <a:rPr lang="en-US" sz="2400" dirty="0">
                <a:ea typeface="ＭＳ Ｐゴシック" pitchFamily="34" charset="-128"/>
              </a:rPr>
              <a:t>While individuals are searching for the most appropriate </a:t>
            </a:r>
            <a:r>
              <a:rPr lang="en-US" sz="2400" dirty="0" smtClean="0">
                <a:ea typeface="ＭＳ Ｐゴシック" pitchFamily="34" charset="-128"/>
              </a:rPr>
              <a:t>datasets</a:t>
            </a:r>
            <a:r>
              <a:rPr lang="en-US" sz="2400" dirty="0">
                <a:ea typeface="ＭＳ Ｐゴシック" pitchFamily="34" charset="-128"/>
              </a:rPr>
              <a:t>, they are most likely going to use the title as the first criteria to determine if a dataset meets their needs.  </a:t>
            </a:r>
          </a:p>
          <a:p>
            <a:pPr lvl="1">
              <a:buClr>
                <a:schemeClr val="accent1">
                  <a:lumMod val="75000"/>
                </a:schemeClr>
              </a:buClr>
              <a:buSzPct val="90000"/>
            </a:pPr>
            <a:r>
              <a:rPr lang="en-US" sz="2400" dirty="0">
                <a:ea typeface="ＭＳ Ｐゴシック" pitchFamily="34" charset="-128"/>
              </a:rPr>
              <a:t>Treat the title as the opportunity to sell your dataset.</a:t>
            </a:r>
          </a:p>
          <a:p>
            <a:pPr>
              <a:buClr>
                <a:schemeClr val="accent1">
                  <a:lumMod val="75000"/>
                </a:schemeClr>
              </a:buClr>
              <a:buSzPct val="95000"/>
            </a:pPr>
            <a:endParaRPr lang="en-US" dirty="0" smtClean="0">
              <a:ea typeface="ＭＳ Ｐゴシック" pitchFamily="34" charset="-128"/>
            </a:endParaRPr>
          </a:p>
          <a:p>
            <a:pPr>
              <a:buClr>
                <a:schemeClr val="accent1">
                  <a:lumMod val="75000"/>
                </a:schemeClr>
              </a:buClr>
              <a:buSzPct val="95000"/>
            </a:pPr>
            <a:r>
              <a:rPr lang="en-US" dirty="0" smtClean="0">
                <a:ea typeface="ＭＳ Ｐゴシック" pitchFamily="34" charset="-128"/>
              </a:rPr>
              <a:t>A </a:t>
            </a:r>
            <a:r>
              <a:rPr lang="en-US" dirty="0">
                <a:ea typeface="ＭＳ Ｐゴシック" pitchFamily="34" charset="-128"/>
              </a:rPr>
              <a:t>complete title includes: What, Where, When, Who, and Scale</a:t>
            </a:r>
          </a:p>
          <a:p>
            <a:pPr>
              <a:buClr>
                <a:schemeClr val="accent1">
                  <a:lumMod val="75000"/>
                </a:schemeClr>
              </a:buClr>
              <a:buSzPct val="95000"/>
            </a:pPr>
            <a:endParaRPr lang="en-US" dirty="0" smtClean="0">
              <a:ea typeface="ＭＳ Ｐゴシック" pitchFamily="34" charset="-128"/>
            </a:endParaRPr>
          </a:p>
          <a:p>
            <a:pPr>
              <a:buClr>
                <a:schemeClr val="accent1">
                  <a:lumMod val="75000"/>
                </a:schemeClr>
              </a:buClr>
              <a:buSzPct val="95000"/>
            </a:pPr>
            <a:r>
              <a:rPr lang="en-US" dirty="0" smtClean="0">
                <a:ea typeface="ＭＳ Ｐゴシック" pitchFamily="34" charset="-128"/>
              </a:rPr>
              <a:t>An </a:t>
            </a:r>
            <a:r>
              <a:rPr lang="en-US" dirty="0">
                <a:ea typeface="ＭＳ Ｐゴシック" pitchFamily="34" charset="-128"/>
              </a:rPr>
              <a:t>informative title includes: topic, timeliness of the data, specific information about place and geography</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132079"/>
            <a:ext cx="9144000" cy="701018"/>
          </a:xfrm>
        </p:spPr>
        <p:txBody>
          <a:bodyPr>
            <a:normAutofit/>
          </a:bodyPr>
          <a:lstStyle/>
          <a:p>
            <a:r>
              <a:rPr lang="en-US" dirty="0">
                <a:ea typeface="ＭＳ Ｐゴシック" pitchFamily="34" charset="-128"/>
              </a:rPr>
              <a:t>Tips for Writing </a:t>
            </a:r>
            <a:r>
              <a:rPr lang="en-US" dirty="0" smtClean="0">
                <a:ea typeface="ＭＳ Ｐゴシック" pitchFamily="34" charset="-128"/>
              </a:rPr>
              <a:t>Quality Metadata</a:t>
            </a:r>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75441" y="1318871"/>
            <a:ext cx="7993117" cy="4737551"/>
          </a:xfrm>
        </p:spPr>
        <p:txBody>
          <a:bodyPr>
            <a:noAutofit/>
          </a:bodyPr>
          <a:lstStyle/>
          <a:p>
            <a:pPr marL="109728" indent="0">
              <a:buClr>
                <a:schemeClr val="accent1">
                  <a:lumMod val="75000"/>
                </a:schemeClr>
              </a:buClr>
              <a:buSzPct val="95000"/>
              <a:buNone/>
            </a:pPr>
            <a:r>
              <a:rPr lang="en-US" dirty="0" smtClean="0">
                <a:ea typeface="ＭＳ Ｐゴシック" pitchFamily="34" charset="-128"/>
              </a:rPr>
              <a:t>A Clear Choice: Which title is better?</a:t>
            </a:r>
          </a:p>
          <a:p>
            <a:pPr>
              <a:buClr>
                <a:schemeClr val="accent1">
                  <a:lumMod val="75000"/>
                </a:schemeClr>
              </a:buClr>
              <a:buSzPct val="95000"/>
            </a:pPr>
            <a:endParaRPr lang="en-US" dirty="0" smtClean="0">
              <a:ea typeface="ＭＳ Ｐゴシック" pitchFamily="34" charset="-128"/>
            </a:endParaRPr>
          </a:p>
          <a:p>
            <a:pPr>
              <a:buClr>
                <a:schemeClr val="accent1">
                  <a:lumMod val="75000"/>
                </a:schemeClr>
              </a:buClr>
              <a:buSzPct val="95000"/>
            </a:pPr>
            <a:r>
              <a:rPr lang="en-US" i="1" dirty="0" smtClean="0">
                <a:ea typeface="ＭＳ Ｐゴシック" pitchFamily="34" charset="-128"/>
              </a:rPr>
              <a:t>Rivers</a:t>
            </a:r>
          </a:p>
          <a:p>
            <a:pPr marL="109728" indent="0">
              <a:buSzPct val="100000"/>
              <a:buNone/>
            </a:pPr>
            <a:r>
              <a:rPr lang="en-US" dirty="0" smtClean="0">
                <a:solidFill>
                  <a:srgbClr val="FF0000"/>
                </a:solidFill>
                <a:ea typeface="ＭＳ Ｐゴシック" pitchFamily="34" charset="-128"/>
              </a:rPr>
              <a:t> OR</a:t>
            </a:r>
          </a:p>
          <a:p>
            <a:pPr>
              <a:buClr>
                <a:schemeClr val="accent1">
                  <a:lumMod val="75000"/>
                </a:schemeClr>
              </a:buClr>
              <a:buSzPct val="95000"/>
            </a:pPr>
            <a:r>
              <a:rPr lang="en-US" i="1" dirty="0" smtClean="0">
                <a:ea typeface="ＭＳ Ｐゴシック" pitchFamily="34" charset="-128"/>
              </a:rPr>
              <a:t>Greater </a:t>
            </a:r>
            <a:r>
              <a:rPr lang="en-US" i="1" dirty="0">
                <a:ea typeface="ＭＳ Ｐゴシック" pitchFamily="34" charset="-128"/>
              </a:rPr>
              <a:t>Yellowstone Rivers from 1:126,700 U.S. Forest Service Visitor Maps (1961-1983)</a:t>
            </a:r>
          </a:p>
          <a:p>
            <a:pPr>
              <a:buClr>
                <a:srgbClr val="177F8A"/>
              </a:buClr>
              <a:buSzPct val="100000"/>
              <a:buNone/>
            </a:pPr>
            <a:endParaRPr lang="en-US" sz="2400" dirty="0" smtClean="0">
              <a:ea typeface="ＭＳ Ｐゴシック" pitchFamily="34" charset="-128"/>
            </a:endParaRPr>
          </a:p>
          <a:p>
            <a:pPr marL="109728" indent="0">
              <a:buNone/>
            </a:pPr>
            <a:endParaRPr lang="en-US" dirty="0" smtClean="0">
              <a:ea typeface="ＭＳ Ｐゴシック" pitchFamily="34" charset="-128"/>
            </a:endParaRPr>
          </a:p>
          <a:p>
            <a:pPr marL="109728" indent="0">
              <a:buNone/>
            </a:pPr>
            <a:r>
              <a:rPr lang="en-US" dirty="0" smtClean="0">
                <a:ea typeface="ＭＳ Ｐゴシック" pitchFamily="34" charset="-128"/>
              </a:rPr>
              <a:t>Greater </a:t>
            </a:r>
            <a:r>
              <a:rPr lang="en-US" dirty="0">
                <a:ea typeface="ＭＳ Ｐゴシック" pitchFamily="34" charset="-128"/>
              </a:rPr>
              <a:t>Yellowstone </a:t>
            </a:r>
            <a:r>
              <a:rPr lang="en-US" dirty="0">
                <a:solidFill>
                  <a:srgbClr val="FF0000"/>
                </a:solidFill>
                <a:ea typeface="ＭＳ Ｐゴシック" pitchFamily="34" charset="-128"/>
              </a:rPr>
              <a:t>(where) </a:t>
            </a:r>
            <a:r>
              <a:rPr lang="en-US" dirty="0">
                <a:ea typeface="ＭＳ Ｐゴシック" pitchFamily="34" charset="-128"/>
              </a:rPr>
              <a:t>Rivers </a:t>
            </a:r>
            <a:r>
              <a:rPr lang="en-US" dirty="0">
                <a:solidFill>
                  <a:srgbClr val="FF0000"/>
                </a:solidFill>
                <a:ea typeface="ＭＳ Ｐゴシック" pitchFamily="34" charset="-128"/>
              </a:rPr>
              <a:t>(what)</a:t>
            </a:r>
            <a:r>
              <a:rPr lang="en-US" dirty="0">
                <a:ea typeface="ＭＳ Ｐゴシック" pitchFamily="34" charset="-128"/>
              </a:rPr>
              <a:t> from 1:126,700 </a:t>
            </a:r>
            <a:r>
              <a:rPr lang="en-US" dirty="0">
                <a:solidFill>
                  <a:srgbClr val="FF0000"/>
                </a:solidFill>
                <a:ea typeface="ＭＳ Ｐゴシック" pitchFamily="34" charset="-128"/>
              </a:rPr>
              <a:t>(scale) </a:t>
            </a:r>
            <a:r>
              <a:rPr lang="en-US" dirty="0">
                <a:ea typeface="ＭＳ Ｐゴシック" pitchFamily="34" charset="-128"/>
              </a:rPr>
              <a:t>U.S. Forest Service </a:t>
            </a:r>
            <a:r>
              <a:rPr lang="en-US" dirty="0">
                <a:solidFill>
                  <a:srgbClr val="FF0000"/>
                </a:solidFill>
                <a:ea typeface="ＭＳ Ｐゴシック" pitchFamily="34" charset="-128"/>
              </a:rPr>
              <a:t>(who) </a:t>
            </a:r>
            <a:r>
              <a:rPr lang="en-US" dirty="0">
                <a:ea typeface="ＭＳ Ｐゴシック" pitchFamily="34" charset="-128"/>
              </a:rPr>
              <a:t>Visitor Maps (1961-1983) </a:t>
            </a:r>
            <a:r>
              <a:rPr lang="en-US" dirty="0">
                <a:solidFill>
                  <a:srgbClr val="FF0000"/>
                </a:solidFill>
                <a:ea typeface="ＭＳ Ｐゴシック" pitchFamily="34" charset="-128"/>
              </a:rPr>
              <a:t>(when)</a:t>
            </a: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a:ea typeface="ＭＳ Ｐゴシック" pitchFamily="34" charset="-128"/>
              </a:rPr>
              <a:t>Tips for Writing </a:t>
            </a:r>
            <a:r>
              <a:rPr lang="en-US" dirty="0" smtClean="0">
                <a:ea typeface="ＭＳ Ｐゴシック" pitchFamily="34" charset="-128"/>
              </a:rPr>
              <a:t>Quality Metadata</a:t>
            </a:r>
          </a:p>
        </p:txBody>
      </p:sp>
      <p:pic>
        <p:nvPicPr>
          <p:cNvPr id="2" name="Picture 1" descr="river.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4374" y="1438588"/>
            <a:ext cx="2635273" cy="1235416"/>
          </a:xfrm>
          <a:prstGeom prst="rect">
            <a:avLst/>
          </a:prstGeom>
        </p:spPr>
      </p:pic>
      <p:sp>
        <p:nvSpPr>
          <p:cNvPr id="5" name="TextBox 4"/>
          <p:cNvSpPr txBox="1"/>
          <p:nvPr/>
        </p:nvSpPr>
        <p:spPr>
          <a:xfrm rot="16200000">
            <a:off x="7404538" y="1243973"/>
            <a:ext cx="2676102" cy="369332"/>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dolfi</a:t>
            </a:r>
            <a:r>
              <a:rPr lang="en-US" sz="900" dirty="0" smtClean="0">
                <a:solidFill>
                  <a:schemeClr val="bg1">
                    <a:lumMod val="75000"/>
                  </a:schemeClr>
                </a:solidFill>
              </a:rPr>
              <a:t> on </a:t>
            </a:r>
          </a:p>
          <a:p>
            <a:r>
              <a:rPr lang="en-US" sz="900" dirty="0" smtClean="0">
                <a:solidFill>
                  <a:schemeClr val="bg1">
                    <a:lumMod val="75000"/>
                  </a:schemeClr>
                </a:solidFill>
              </a:rPr>
              <a:t>Flickr</a:t>
            </a:r>
            <a:endParaRPr lang="en-US" sz="900" dirty="0">
              <a:solidFill>
                <a:schemeClr val="bg1">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chemeClr val="accent1">
                  <a:lumMod val="75000"/>
                </a:schemeClr>
              </a:buClr>
              <a:buSzPct val="95000"/>
            </a:pPr>
            <a:r>
              <a:rPr lang="en-US" dirty="0">
                <a:ea typeface="ＭＳ Ｐゴシック" pitchFamily="34" charset="-128"/>
              </a:rPr>
              <a:t>Be specific and quantify when you can! The goal of a metadata record is to give the user enough information to know if they can use the data without contacting the dataset owner.</a:t>
            </a:r>
          </a:p>
          <a:p>
            <a:pPr>
              <a:buSzPct val="100000"/>
              <a:buNone/>
            </a:pPr>
            <a:r>
              <a:rPr lang="en-US" dirty="0" smtClean="0">
                <a:ea typeface="ＭＳ Ｐゴシック" pitchFamily="34" charset="-128"/>
              </a:rPr>
              <a:t>				Vague</a:t>
            </a:r>
            <a:r>
              <a:rPr lang="en-US" dirty="0">
                <a:ea typeface="ＭＳ Ｐゴシック" pitchFamily="34" charset="-128"/>
              </a:rPr>
              <a:t>:  We checked our work </a:t>
            </a:r>
            <a:r>
              <a:rPr lang="en-US" dirty="0" smtClean="0">
                <a:ea typeface="ＭＳ Ｐゴシック" pitchFamily="34" charset="-128"/>
              </a:rPr>
              <a:t>and </a:t>
            </a:r>
            <a:r>
              <a:rPr lang="en-US" dirty="0">
                <a:ea typeface="ＭＳ Ｐゴシック" pitchFamily="34" charset="-128"/>
              </a:rPr>
              <a:t>it </a:t>
            </a:r>
            <a:r>
              <a:rPr lang="en-US" dirty="0" smtClean="0">
                <a:ea typeface="ＭＳ Ｐゴシック" pitchFamily="34" charset="-128"/>
              </a:rPr>
              <a:t>				looks </a:t>
            </a:r>
            <a:r>
              <a:rPr lang="en-US" dirty="0">
                <a:ea typeface="ＭＳ Ｐゴシック" pitchFamily="34" charset="-128"/>
              </a:rPr>
              <a:t>complete. </a:t>
            </a:r>
          </a:p>
          <a:p>
            <a:pPr>
              <a:buSzPct val="100000"/>
              <a:buNone/>
            </a:pPr>
            <a:r>
              <a:rPr lang="en-US" dirty="0" smtClean="0">
                <a:ea typeface="ＭＳ Ｐゴシック" pitchFamily="34" charset="-128"/>
              </a:rPr>
              <a:t>					</a:t>
            </a:r>
            <a:endParaRPr lang="en-US" dirty="0">
              <a:ea typeface="ＭＳ Ｐゴシック" pitchFamily="34" charset="-128"/>
            </a:endParaRPr>
          </a:p>
          <a:p>
            <a:pPr>
              <a:buSzPct val="100000"/>
              <a:buNone/>
            </a:pPr>
            <a:r>
              <a:rPr lang="en-US" dirty="0" smtClean="0">
                <a:ea typeface="ＭＳ Ｐゴシック" pitchFamily="34" charset="-128"/>
              </a:rPr>
              <a:t>				Specific</a:t>
            </a:r>
            <a:r>
              <a:rPr lang="en-US" dirty="0">
                <a:ea typeface="ＭＳ Ｐゴシック" pitchFamily="34" charset="-128"/>
              </a:rPr>
              <a:t>:   We checked our work </a:t>
            </a:r>
            <a:r>
              <a:rPr lang="en-US" dirty="0" smtClean="0">
                <a:ea typeface="ＭＳ Ｐゴシック" pitchFamily="34" charset="-128"/>
              </a:rPr>
              <a:t>				using </a:t>
            </a:r>
            <a:r>
              <a:rPr lang="en-US" dirty="0">
                <a:ea typeface="ＭＳ Ｐゴシック" pitchFamily="34" charset="-128"/>
              </a:rPr>
              <a:t>a random sample of 5 monitoring </a:t>
            </a:r>
            <a:r>
              <a:rPr lang="en-US" dirty="0" smtClean="0">
                <a:ea typeface="ＭＳ Ｐゴシック" pitchFamily="34" charset="-128"/>
              </a:rPr>
              <a:t>			sites </a:t>
            </a:r>
            <a:r>
              <a:rPr lang="en-US" dirty="0">
                <a:ea typeface="ＭＳ Ｐゴシック" pitchFamily="34" charset="-128"/>
              </a:rPr>
              <a:t>reviewed by 2 different people. We </a:t>
            </a:r>
            <a:r>
              <a:rPr lang="en-US" dirty="0" smtClean="0">
                <a:ea typeface="ＭＳ Ｐゴシック" pitchFamily="34" charset="-128"/>
              </a:rPr>
              <a:t>			determined </a:t>
            </a:r>
            <a:r>
              <a:rPr lang="en-US" dirty="0">
                <a:ea typeface="ＭＳ Ｐゴシック" pitchFamily="34" charset="-128"/>
              </a:rPr>
              <a:t>our work to be 95% </a:t>
            </a:r>
            <a:r>
              <a:rPr lang="en-US" dirty="0" smtClean="0">
                <a:ea typeface="ＭＳ Ｐゴシック" pitchFamily="34" charset="-128"/>
              </a:rPr>
              <a:t>				complete </a:t>
            </a:r>
            <a:r>
              <a:rPr lang="en-US" dirty="0">
                <a:ea typeface="ＭＳ Ｐゴシック" pitchFamily="34" charset="-128"/>
              </a:rPr>
              <a:t>based on these visual </a:t>
            </a:r>
            <a:r>
              <a:rPr lang="en-US" dirty="0" smtClean="0">
                <a:ea typeface="ＭＳ Ｐゴシック" pitchFamily="34" charset="-128"/>
              </a:rPr>
              <a:t>				inspections</a:t>
            </a:r>
            <a:r>
              <a:rPr lang="en-US" dirty="0">
                <a:ea typeface="ＭＳ Ｐゴシック" pitchFamily="34" charset="-128"/>
              </a:rPr>
              <a:t>.</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160653"/>
            <a:ext cx="9144000" cy="701018"/>
          </a:xfrm>
        </p:spPr>
        <p:txBody>
          <a:bodyPr>
            <a:normAutofit/>
          </a:bodyPr>
          <a:lstStyle/>
          <a:p>
            <a:r>
              <a:rPr lang="en-US" dirty="0">
                <a:ea typeface="ＭＳ Ｐゴシック" pitchFamily="34" charset="-128"/>
              </a:rPr>
              <a:t>Tips for Writing </a:t>
            </a:r>
            <a:r>
              <a:rPr lang="en-US" dirty="0" smtClean="0">
                <a:ea typeface="ＭＳ Ｐゴシック" pitchFamily="34" charset="-128"/>
              </a:rPr>
              <a:t>Quality Metadata</a:t>
            </a:r>
          </a:p>
        </p:txBody>
      </p:sp>
      <p:pic>
        <p:nvPicPr>
          <p:cNvPr id="3074" name="Picture 2" descr="http://farm6.staticflickr.com/5165/5227436224_aa52b492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28024">
            <a:off x="667700" y="3851317"/>
            <a:ext cx="2541868" cy="13878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6200000">
            <a:off x="1507201" y="4182695"/>
            <a:ext cx="2676102" cy="230833"/>
          </a:xfrm>
          <a:prstGeom prst="rect">
            <a:avLst/>
          </a:prstGeom>
          <a:noFill/>
        </p:spPr>
        <p:txBody>
          <a:bodyPr wrap="square" rtlCol="0">
            <a:spAutoFit/>
          </a:bodyPr>
          <a:lstStyle/>
          <a:p>
            <a:r>
              <a:rPr lang="en-US" sz="900" dirty="0" smtClean="0">
                <a:solidFill>
                  <a:schemeClr val="bg1">
                    <a:lumMod val="85000"/>
                  </a:schemeClr>
                </a:solidFill>
              </a:rPr>
              <a:t>CC image by PNASH on Flickr</a:t>
            </a:r>
            <a:endParaRPr lang="en-US" sz="900" dirty="0">
              <a:solidFill>
                <a:schemeClr val="bg1">
                  <a:lumMod val="85000"/>
                </a:schemeClr>
              </a:solidFill>
            </a:endParaRP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75440" y="1274142"/>
            <a:ext cx="7993117" cy="4737551"/>
          </a:xfrm>
        </p:spPr>
        <p:txBody>
          <a:bodyPr>
            <a:noAutofit/>
          </a:bodyPr>
          <a:lstStyle/>
          <a:p>
            <a:pPr>
              <a:buClr>
                <a:schemeClr val="accent1">
                  <a:lumMod val="75000"/>
                </a:schemeClr>
              </a:buClr>
              <a:buSzPct val="95000"/>
            </a:pPr>
            <a:r>
              <a:rPr lang="en-US" dirty="0" smtClean="0">
                <a:ea typeface="ＭＳ Ｐゴシック" pitchFamily="34" charset="-128"/>
              </a:rPr>
              <a:t>Use </a:t>
            </a:r>
            <a:r>
              <a:rPr lang="en-US" dirty="0">
                <a:ea typeface="ＭＳ Ｐゴシック" pitchFamily="34" charset="-128"/>
              </a:rPr>
              <a:t>descriptive and clear writing</a:t>
            </a:r>
          </a:p>
          <a:p>
            <a:pPr>
              <a:buClr>
                <a:schemeClr val="accent1">
                  <a:lumMod val="75000"/>
                </a:schemeClr>
              </a:buClr>
              <a:buSzPct val="95000"/>
            </a:pPr>
            <a:r>
              <a:rPr lang="en-US" dirty="0">
                <a:ea typeface="ＭＳ Ｐゴシック" pitchFamily="34" charset="-128"/>
              </a:rPr>
              <a:t>Fully </a:t>
            </a:r>
            <a:r>
              <a:rPr lang="en-US" dirty="0" smtClean="0">
                <a:ea typeface="ＭＳ Ｐゴシック" pitchFamily="34" charset="-128"/>
              </a:rPr>
              <a:t>document geographic </a:t>
            </a:r>
            <a:r>
              <a:rPr lang="en-US" dirty="0">
                <a:ea typeface="ＭＳ Ｐゴシック" pitchFamily="34" charset="-128"/>
              </a:rPr>
              <a:t>locations</a:t>
            </a:r>
          </a:p>
          <a:p>
            <a:pPr>
              <a:buClr>
                <a:schemeClr val="accent1">
                  <a:lumMod val="75000"/>
                </a:schemeClr>
              </a:buClr>
              <a:buSzPct val="95000"/>
            </a:pPr>
            <a:r>
              <a:rPr lang="en-US" dirty="0">
                <a:ea typeface="ＭＳ Ｐゴシック" pitchFamily="34" charset="-128"/>
              </a:rPr>
              <a:t>Select keywords wisely </a:t>
            </a:r>
          </a:p>
          <a:p>
            <a:pPr>
              <a:buClr>
                <a:schemeClr val="accent1">
                  <a:lumMod val="75000"/>
                </a:schemeClr>
              </a:buClr>
              <a:buSzPct val="95000"/>
            </a:pPr>
            <a:r>
              <a:rPr lang="en-US" dirty="0" smtClean="0">
                <a:ea typeface="ＭＳ Ｐゴシック" pitchFamily="34" charset="-128"/>
              </a:rPr>
              <a:t>Use </a:t>
            </a:r>
            <a:r>
              <a:rPr lang="en-US" dirty="0">
                <a:ea typeface="ＭＳ Ｐゴシック" pitchFamily="34" charset="-128"/>
              </a:rPr>
              <a:t>thesauri for keywords whenever </a:t>
            </a:r>
            <a:r>
              <a:rPr lang="en-US" dirty="0" smtClean="0">
                <a:ea typeface="ＭＳ Ｐゴシック" pitchFamily="34" charset="-128"/>
              </a:rPr>
              <a:t>possible</a:t>
            </a:r>
          </a:p>
          <a:p>
            <a:pPr>
              <a:buClr>
                <a:schemeClr val="accent1">
                  <a:lumMod val="75000"/>
                </a:schemeClr>
              </a:buClr>
              <a:buSzPct val="95000"/>
            </a:pPr>
            <a:r>
              <a:rPr lang="en-US" dirty="0" smtClean="0">
                <a:ea typeface="ＭＳ Ｐゴシック" pitchFamily="34" charset="-128"/>
              </a:rPr>
              <a:t>Be detailed: there’s no such thing as too much metadata!</a:t>
            </a:r>
            <a:endParaRPr lang="en-US" dirty="0">
              <a:ea typeface="ＭＳ Ｐゴシック" pitchFamily="34" charset="-128"/>
            </a:endParaRPr>
          </a:p>
        </p:txBody>
      </p:sp>
      <p:sp>
        <p:nvSpPr>
          <p:cNvPr id="13314" name="Title 1"/>
          <p:cNvSpPr>
            <a:spLocks noGrp="1"/>
          </p:cNvSpPr>
          <p:nvPr>
            <p:ph type="title"/>
          </p:nvPr>
        </p:nvSpPr>
        <p:spPr>
          <a:xfrm>
            <a:off x="-1" y="195409"/>
            <a:ext cx="9144000" cy="701018"/>
          </a:xfrm>
        </p:spPr>
        <p:txBody>
          <a:bodyPr>
            <a:normAutofit/>
          </a:bodyPr>
          <a:lstStyle/>
          <a:p>
            <a:r>
              <a:rPr lang="en-US" dirty="0">
                <a:ea typeface="ＭＳ Ｐゴシック" pitchFamily="34" charset="-128"/>
              </a:rPr>
              <a:t>Tips for Writing </a:t>
            </a:r>
            <a:r>
              <a:rPr lang="en-US" dirty="0" smtClean="0">
                <a:ea typeface="ＭＳ Ｐゴシック" pitchFamily="34" charset="-128"/>
              </a:rPr>
              <a:t>Quality Metadata</a:t>
            </a:r>
          </a:p>
        </p:txBody>
      </p:sp>
      <p:pic>
        <p:nvPicPr>
          <p:cNvPr id="4" name="Picture 3" descr="\\babylon\co2012\mchang\Desktop\Marco Ar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95834"/>
            <a:ext cx="3048000" cy="203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4831161" y="4558225"/>
            <a:ext cx="2676102" cy="230833"/>
          </a:xfrm>
          <a:prstGeom prst="rect">
            <a:avLst/>
          </a:prstGeom>
          <a:noFill/>
        </p:spPr>
        <p:txBody>
          <a:bodyPr wrap="square" rtlCol="0">
            <a:spAutoFit/>
          </a:bodyPr>
          <a:lstStyle/>
          <a:p>
            <a:r>
              <a:rPr lang="en-US" sz="900" dirty="0" smtClean="0">
                <a:solidFill>
                  <a:schemeClr val="bg1">
                    <a:lumMod val="75000"/>
                  </a:schemeClr>
                </a:solidFill>
              </a:rPr>
              <a:t>CC image by Marco </a:t>
            </a:r>
            <a:r>
              <a:rPr lang="en-US" sz="900" dirty="0" err="1" smtClean="0">
                <a:solidFill>
                  <a:schemeClr val="bg1">
                    <a:lumMod val="75000"/>
                  </a:schemeClr>
                </a:solidFill>
              </a:rPr>
              <a:t>Arment</a:t>
            </a:r>
            <a:r>
              <a:rPr lang="en-US" sz="900" dirty="0" smtClean="0">
                <a:solidFill>
                  <a:schemeClr val="bg1">
                    <a:lumMod val="75000"/>
                  </a:schemeClr>
                </a:solidFill>
              </a:rPr>
              <a:t>  on Flickr</a:t>
            </a:r>
            <a:endParaRPr lang="en-US" sz="900" dirty="0">
              <a:solidFill>
                <a:schemeClr val="bg1">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75441" y="1613617"/>
            <a:ext cx="7993117" cy="4737551"/>
          </a:xfrm>
        </p:spPr>
        <p:txBody>
          <a:bodyPr>
            <a:noAutofit/>
          </a:bodyPr>
          <a:lstStyle/>
          <a:p>
            <a:pPr>
              <a:buClr>
                <a:schemeClr val="accent1">
                  <a:lumMod val="75000"/>
                </a:schemeClr>
              </a:buClr>
              <a:buSzPct val="95000"/>
            </a:pPr>
            <a:r>
              <a:rPr lang="en-US" dirty="0">
                <a:ea typeface="ＭＳ Ｐゴシック" pitchFamily="34" charset="-128"/>
              </a:rPr>
              <a:t>Remember: a computer will read your metadata</a:t>
            </a:r>
          </a:p>
          <a:p>
            <a:pPr>
              <a:buClr>
                <a:schemeClr val="accent1">
                  <a:lumMod val="75000"/>
                </a:schemeClr>
              </a:buClr>
              <a:buSzPct val="95000"/>
            </a:pPr>
            <a:r>
              <a:rPr lang="en-US" dirty="0">
                <a:ea typeface="ＭＳ Ｐゴシック" pitchFamily="34" charset="-128"/>
              </a:rPr>
              <a:t>Do not use symbols that could be </a:t>
            </a:r>
            <a:r>
              <a:rPr lang="en-US" dirty="0" smtClean="0">
                <a:ea typeface="ＭＳ Ｐゴシック" pitchFamily="34" charset="-128"/>
              </a:rPr>
              <a:t>misinterpreted by software: </a:t>
            </a:r>
            <a:r>
              <a:rPr lang="en-US" dirty="0">
                <a:ea typeface="ＭＳ Ｐゴシック" pitchFamily="34" charset="-128"/>
              </a:rPr>
              <a:t>Examples: ! @ # % { } | / \ &lt; &gt; ~</a:t>
            </a:r>
          </a:p>
          <a:p>
            <a:pPr>
              <a:buClr>
                <a:schemeClr val="accent1">
                  <a:lumMod val="75000"/>
                </a:schemeClr>
              </a:buClr>
              <a:buSzPct val="95000"/>
            </a:pPr>
            <a:r>
              <a:rPr lang="en-US" dirty="0">
                <a:ea typeface="ＭＳ Ｐゴシック" pitchFamily="34" charset="-128"/>
              </a:rPr>
              <a:t>Don’t use tabs, indents, or line feeds/carriage returns</a:t>
            </a:r>
          </a:p>
          <a:p>
            <a:pPr>
              <a:buClr>
                <a:schemeClr val="accent1">
                  <a:lumMod val="75000"/>
                </a:schemeClr>
              </a:buClr>
              <a:buSzPct val="95000"/>
            </a:pPr>
            <a:r>
              <a:rPr lang="en-US" dirty="0">
                <a:ea typeface="ＭＳ Ｐゴシック" pitchFamily="34" charset="-128"/>
              </a:rPr>
              <a:t>When copying and pasting from other sources, use a text editor (e.g., Notepad) to eliminate hidden characters</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a:ea typeface="ＭＳ Ｐゴシック" pitchFamily="34" charset="-128"/>
              </a:rPr>
              <a:t>Tips for Writing </a:t>
            </a:r>
            <a:r>
              <a:rPr lang="en-US" dirty="0" smtClean="0">
                <a:ea typeface="ＭＳ Ｐゴシック" pitchFamily="34" charset="-128"/>
              </a:rPr>
              <a:t>Quality Metadata</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SzPct val="100000"/>
              <a:buNone/>
            </a:pPr>
            <a:r>
              <a:rPr lang="en-US" b="1" dirty="0" smtClean="0">
                <a:ea typeface="ＭＳ Ｐゴシック" pitchFamily="34" charset="-128"/>
              </a:rPr>
              <a:t>Metadata is: Data ‘reporting’</a:t>
            </a:r>
          </a:p>
          <a:p>
            <a:pPr>
              <a:buSzPct val="100000"/>
            </a:pPr>
            <a:endParaRPr lang="en-US" dirty="0" smtClean="0">
              <a:ea typeface="ＭＳ Ｐゴシック" pitchFamily="34" charset="-128"/>
            </a:endParaRPr>
          </a:p>
          <a:p>
            <a:pPr>
              <a:buSzPct val="100000"/>
            </a:pPr>
            <a:r>
              <a:rPr lang="en-US" dirty="0" smtClean="0">
                <a:ea typeface="ＭＳ Ｐゴシック" pitchFamily="34" charset="-128"/>
              </a:rPr>
              <a:t> </a:t>
            </a:r>
            <a:r>
              <a:rPr lang="en-US" b="1" dirty="0" smtClean="0">
                <a:ea typeface="ＭＳ Ｐゴシック" pitchFamily="34" charset="-128"/>
              </a:rPr>
              <a:t>WHO</a:t>
            </a:r>
            <a:r>
              <a:rPr lang="en-US" dirty="0" smtClean="0">
                <a:ea typeface="ＭＳ Ｐゴシック" pitchFamily="34" charset="-128"/>
              </a:rPr>
              <a:t> created the data?</a:t>
            </a:r>
          </a:p>
          <a:p>
            <a:pPr>
              <a:buSzPct val="100000"/>
            </a:pPr>
            <a:r>
              <a:rPr lang="en-US" dirty="0" smtClean="0">
                <a:ea typeface="ＭＳ Ｐゴシック" pitchFamily="34" charset="-128"/>
              </a:rPr>
              <a:t> </a:t>
            </a:r>
            <a:r>
              <a:rPr lang="en-US" b="1" dirty="0" smtClean="0">
                <a:ea typeface="ＭＳ Ｐゴシック" pitchFamily="34" charset="-128"/>
              </a:rPr>
              <a:t>WHAT</a:t>
            </a:r>
            <a:r>
              <a:rPr lang="en-US" dirty="0" smtClean="0">
                <a:ea typeface="ＭＳ Ｐゴシック" pitchFamily="34" charset="-128"/>
              </a:rPr>
              <a:t> is the content of the data?</a:t>
            </a:r>
          </a:p>
          <a:p>
            <a:pPr>
              <a:buSzPct val="100000"/>
            </a:pPr>
            <a:r>
              <a:rPr lang="en-US" dirty="0" smtClean="0">
                <a:ea typeface="ＭＳ Ｐゴシック" pitchFamily="34" charset="-128"/>
              </a:rPr>
              <a:t> </a:t>
            </a:r>
            <a:r>
              <a:rPr lang="en-US" b="1" dirty="0" smtClean="0">
                <a:ea typeface="ＭＳ Ｐゴシック" pitchFamily="34" charset="-128"/>
              </a:rPr>
              <a:t>WHEN</a:t>
            </a:r>
            <a:r>
              <a:rPr lang="en-US" dirty="0" smtClean="0">
                <a:ea typeface="ＭＳ Ｐゴシック" pitchFamily="34" charset="-128"/>
              </a:rPr>
              <a:t> were the data created?</a:t>
            </a:r>
          </a:p>
          <a:p>
            <a:pPr>
              <a:buSzPct val="100000"/>
            </a:pPr>
            <a:r>
              <a:rPr lang="en-US" dirty="0" smtClean="0">
                <a:ea typeface="ＭＳ Ｐゴシック" pitchFamily="34" charset="-128"/>
              </a:rPr>
              <a:t> </a:t>
            </a:r>
            <a:r>
              <a:rPr lang="en-US" b="1" dirty="0" smtClean="0">
                <a:ea typeface="ＭＳ Ｐゴシック" pitchFamily="34" charset="-128"/>
              </a:rPr>
              <a:t>WHERE</a:t>
            </a:r>
            <a:r>
              <a:rPr lang="en-US" dirty="0" smtClean="0">
                <a:ea typeface="ＭＳ Ｐゴシック" pitchFamily="34" charset="-128"/>
              </a:rPr>
              <a:t> is it geographically?</a:t>
            </a:r>
          </a:p>
          <a:p>
            <a:pPr>
              <a:buSzPct val="100000"/>
            </a:pPr>
            <a:r>
              <a:rPr lang="en-US" dirty="0" smtClean="0">
                <a:ea typeface="ＭＳ Ｐゴシック" pitchFamily="34" charset="-128"/>
              </a:rPr>
              <a:t> </a:t>
            </a:r>
            <a:r>
              <a:rPr lang="en-US" b="1" dirty="0" smtClean="0">
                <a:ea typeface="ＭＳ Ｐゴシック" pitchFamily="34" charset="-128"/>
              </a:rPr>
              <a:t>HOW</a:t>
            </a:r>
            <a:r>
              <a:rPr lang="en-US" dirty="0" smtClean="0">
                <a:ea typeface="ＭＳ Ｐゴシック" pitchFamily="34" charset="-128"/>
              </a:rPr>
              <a:t> were the data developed?</a:t>
            </a:r>
          </a:p>
          <a:p>
            <a:pPr>
              <a:buSzPct val="100000"/>
            </a:pPr>
            <a:r>
              <a:rPr lang="en-US" dirty="0" smtClean="0">
                <a:ea typeface="ＭＳ Ｐゴシック" pitchFamily="34" charset="-128"/>
              </a:rPr>
              <a:t> </a:t>
            </a:r>
            <a:r>
              <a:rPr lang="en-US" b="1" dirty="0" smtClean="0">
                <a:ea typeface="ＭＳ Ｐゴシック" pitchFamily="34" charset="-128"/>
              </a:rPr>
              <a:t>WHY</a:t>
            </a:r>
            <a:r>
              <a:rPr lang="en-US" dirty="0" smtClean="0">
                <a:ea typeface="ＭＳ Ｐゴシック" pitchFamily="34" charset="-128"/>
              </a:rPr>
              <a:t> were the data developed?</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What is Metadata?</a:t>
            </a:r>
          </a:p>
        </p:txBody>
      </p:sp>
      <p:sp>
        <p:nvSpPr>
          <p:cNvPr id="6" name="TextBox 5"/>
          <p:cNvSpPr txBox="1"/>
          <p:nvPr/>
        </p:nvSpPr>
        <p:spPr>
          <a:xfrm rot="16200000">
            <a:off x="7043490" y="3771964"/>
            <a:ext cx="2676102" cy="230832"/>
          </a:xfrm>
          <a:prstGeom prst="rect">
            <a:avLst/>
          </a:prstGeom>
          <a:noFill/>
        </p:spPr>
        <p:txBody>
          <a:bodyPr wrap="square" rtlCol="0">
            <a:spAutoFit/>
          </a:bodyPr>
          <a:lstStyle/>
          <a:p>
            <a:r>
              <a:rPr lang="en-US" sz="900" dirty="0" smtClean="0">
                <a:solidFill>
                  <a:schemeClr val="bg1">
                    <a:lumMod val="75000"/>
                  </a:schemeClr>
                </a:solidFill>
              </a:rPr>
              <a:t>Photo by Michelle Chang. All Rights Reserved</a:t>
            </a:r>
            <a:endParaRPr lang="en-US" sz="900" dirty="0">
              <a:solidFill>
                <a:schemeClr val="bg1">
                  <a:lumMod val="75000"/>
                </a:schemeClr>
              </a:solidFill>
            </a:endParaRPr>
          </a:p>
        </p:txBody>
      </p:sp>
      <p:sp>
        <p:nvSpPr>
          <p:cNvPr id="2" name="AutoShape 2" descr="https://fbcdn-sphotos-a.akamaihd.net/hphotos-ak-snc7/4175_747810285091_6005554_42724344_4675688_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fbcdn-sphotos-a.akamaihd.net/hphotos-ak-snc7/4175_747810285091_6005554_42724344_4675688_n.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babylon\co2012\mchang\Desktop\4175_747810285091_6005554_42724344_4675688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350" y="1869000"/>
            <a:ext cx="2455875" cy="327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75441" y="821984"/>
            <a:ext cx="7993117" cy="4962867"/>
          </a:xfrm>
        </p:spPr>
        <p:txBody>
          <a:bodyPr>
            <a:noAutofit/>
          </a:bodyPr>
          <a:lstStyle/>
          <a:p>
            <a:r>
              <a:rPr lang="en-US" dirty="0" smtClean="0">
                <a:ea typeface="ＭＳ Ｐゴシック" pitchFamily="34" charset="-128"/>
              </a:rPr>
              <a:t>Metadata is documentation of data</a:t>
            </a:r>
          </a:p>
          <a:p>
            <a:r>
              <a:rPr lang="en-US" dirty="0" smtClean="0">
                <a:ea typeface="ＭＳ Ｐゴシック" pitchFamily="34" charset="-128"/>
              </a:rPr>
              <a:t>A metadata record captures critical information about the content of a dataset</a:t>
            </a:r>
          </a:p>
          <a:p>
            <a:r>
              <a:rPr lang="en-US" dirty="0" smtClean="0">
                <a:ea typeface="ＭＳ Ｐゴシック" pitchFamily="34" charset="-128"/>
              </a:rPr>
              <a:t>Metadata allows data to be discovered, accessed, and re-used</a:t>
            </a:r>
          </a:p>
          <a:p>
            <a:r>
              <a:rPr lang="en-US" dirty="0" smtClean="0">
                <a:ea typeface="ＭＳ Ｐゴシック" pitchFamily="34" charset="-128"/>
              </a:rPr>
              <a:t>A metadata standard provides structure and consistency to data documentation</a:t>
            </a:r>
          </a:p>
          <a:p>
            <a:r>
              <a:rPr lang="en-US" dirty="0" smtClean="0">
                <a:ea typeface="ＭＳ Ｐゴシック" pitchFamily="34" charset="-128"/>
              </a:rPr>
              <a:t>Standards and tools vary – select according to defined criteria such as data type, organizational guidance, and available resources</a:t>
            </a:r>
          </a:p>
          <a:p>
            <a:r>
              <a:rPr lang="en-US" dirty="0">
                <a:ea typeface="ＭＳ Ｐゴシック" pitchFamily="34" charset="-128"/>
              </a:rPr>
              <a:t>Metadata is of critical importance to data developers, data users, and organizations</a:t>
            </a:r>
          </a:p>
          <a:p>
            <a:r>
              <a:rPr lang="en-US" dirty="0" smtClean="0">
                <a:ea typeface="ＭＳ Ｐゴシック" pitchFamily="34" charset="-128"/>
              </a:rPr>
              <a:t>Metadata </a:t>
            </a:r>
            <a:r>
              <a:rPr lang="en-US" dirty="0">
                <a:ea typeface="ＭＳ Ｐゴシック" pitchFamily="34" charset="-128"/>
              </a:rPr>
              <a:t>completes a dataset</a:t>
            </a:r>
            <a:r>
              <a:rPr lang="en-US" dirty="0" smtClean="0">
                <a:ea typeface="ＭＳ Ｐゴシック" pitchFamily="34" charset="-128"/>
              </a:rPr>
              <a:t>.</a:t>
            </a:r>
            <a:endParaRPr lang="en-US" dirty="0">
              <a:ea typeface="ＭＳ Ｐゴシック" pitchFamily="34" charset="-128"/>
            </a:endParaRPr>
          </a:p>
          <a:p>
            <a:pPr marL="365760" lvl="1" indent="-256032">
              <a:spcBef>
                <a:spcPts val="400"/>
              </a:spcBef>
              <a:buClr>
                <a:srgbClr val="177F8A"/>
              </a:buClr>
              <a:buNone/>
            </a:pPr>
            <a:endParaRPr lang="en-US" sz="2400" b="1" i="1" dirty="0" smtClean="0">
              <a:solidFill>
                <a:srgbClr val="10253F"/>
              </a:solidFill>
              <a:ea typeface="ＭＳ Ｐゴシック" pitchFamily="34" charset="-128"/>
            </a:endParaRP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120966"/>
            <a:ext cx="9144000" cy="701018"/>
          </a:xfrm>
        </p:spPr>
        <p:txBody>
          <a:bodyPr>
            <a:normAutofit/>
          </a:bodyPr>
          <a:lstStyle/>
          <a:p>
            <a:r>
              <a:rPr lang="en-US" dirty="0" smtClean="0">
                <a:ea typeface="ＭＳ Ｐゴシック" pitchFamily="34" charset="-128"/>
              </a:rPr>
              <a:t>Summary</a:t>
            </a:r>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81000" y="152400"/>
            <a:ext cx="8305799" cy="1143000"/>
          </a:xfrm>
          <a:prstGeom prst="rect">
            <a:avLst/>
          </a:prstGeom>
          <a:noFill/>
          <a:ln>
            <a:noFill/>
          </a:ln>
        </p:spPr>
        <p:txBody>
          <a:bodyPr lIns="90475" tIns="44450" rIns="90475" bIns="44450" anchor="ctr" anchorCtr="0">
            <a:noAutofit/>
          </a:bodyPr>
          <a:lstStyle/>
          <a:p>
            <a:pPr marL="0" marR="0" lvl="0" indent="0" algn="l" rtl="0">
              <a:lnSpc>
                <a:spcPct val="100000"/>
              </a:lnSpc>
              <a:spcBef>
                <a:spcPts val="0"/>
              </a:spcBef>
              <a:spcAft>
                <a:spcPts val="0"/>
              </a:spcAft>
              <a:buClr>
                <a:srgbClr val="FFFF99"/>
              </a:buClr>
              <a:buSzPct val="25000"/>
              <a:buFont typeface="Arial"/>
              <a:buNone/>
            </a:pPr>
            <a:r>
              <a:rPr lang="en-US" sz="3600" b="1" dirty="0">
                <a:solidFill>
                  <a:schemeClr val="bg2">
                    <a:lumMod val="25000"/>
                  </a:schemeClr>
                </a:solidFill>
              </a:rPr>
              <a:t>Additional </a:t>
            </a:r>
            <a:r>
              <a:rPr lang="en-US" sz="3600" b="1" dirty="0" smtClean="0">
                <a:solidFill>
                  <a:schemeClr val="bg2">
                    <a:lumMod val="25000"/>
                  </a:schemeClr>
                </a:solidFill>
              </a:rPr>
              <a:t>Resources</a:t>
            </a:r>
            <a:endParaRPr lang="en-US" sz="3600" b="1" dirty="0">
              <a:solidFill>
                <a:schemeClr val="bg2">
                  <a:lumMod val="25000"/>
                </a:schemeClr>
              </a:solidFill>
            </a:endParaRPr>
          </a:p>
        </p:txBody>
      </p:sp>
      <p:sp>
        <p:nvSpPr>
          <p:cNvPr id="121" name="Shape 121"/>
          <p:cNvSpPr txBox="1">
            <a:spLocks noGrp="1"/>
          </p:cNvSpPr>
          <p:nvPr>
            <p:ph type="body" idx="1"/>
          </p:nvPr>
        </p:nvSpPr>
        <p:spPr>
          <a:xfrm>
            <a:off x="164051" y="1066797"/>
            <a:ext cx="4230149" cy="4648200"/>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rgbClr val="FFFF99"/>
              </a:buClr>
              <a:buSzPct val="150000"/>
              <a:buFont typeface="Arial"/>
              <a:buChar char="·"/>
            </a:pPr>
            <a:r>
              <a:rPr lang="en-US" sz="1800" b="1" dirty="0" smtClean="0">
                <a:solidFill>
                  <a:schemeClr val="lt1"/>
                </a:solidFill>
              </a:rPr>
              <a:t>Federal Policies:</a:t>
            </a:r>
          </a:p>
          <a:p>
            <a:pPr lvl="1" indent="-342900">
              <a:spcBef>
                <a:spcPts val="0"/>
              </a:spcBef>
              <a:buSzPct val="150000"/>
            </a:pPr>
            <a:r>
              <a:rPr lang="en-US" sz="1600" dirty="0" smtClean="0">
                <a:solidFill>
                  <a:schemeClr val="lt1"/>
                </a:solidFill>
                <a:hlinkClick r:id="rId3"/>
              </a:rPr>
              <a:t>Executive Order 12906</a:t>
            </a:r>
            <a:endParaRPr lang="en-US" sz="1600" dirty="0" smtClean="0">
              <a:solidFill>
                <a:schemeClr val="lt1"/>
              </a:solidFill>
            </a:endParaRPr>
          </a:p>
          <a:p>
            <a:pPr lvl="1" indent="-342900">
              <a:spcBef>
                <a:spcPts val="0"/>
              </a:spcBef>
              <a:buSzPct val="150000"/>
            </a:pPr>
            <a:r>
              <a:rPr lang="en-US" sz="1600" dirty="0" smtClean="0">
                <a:solidFill>
                  <a:schemeClr val="lt1"/>
                </a:solidFill>
                <a:hlinkClick r:id="rId4"/>
              </a:rPr>
              <a:t>M-13-13 Open Data Policy</a:t>
            </a:r>
            <a:endParaRPr lang="en-US" sz="1600" dirty="0" smtClean="0">
              <a:solidFill>
                <a:schemeClr val="lt1"/>
              </a:solidFill>
            </a:endParaRPr>
          </a:p>
          <a:p>
            <a:pPr marL="342900" marR="0" lvl="0" indent="-342900" algn="l" rtl="0">
              <a:lnSpc>
                <a:spcPct val="100000"/>
              </a:lnSpc>
              <a:spcBef>
                <a:spcPts val="0"/>
              </a:spcBef>
              <a:spcAft>
                <a:spcPts val="0"/>
              </a:spcAft>
              <a:buClr>
                <a:srgbClr val="FFFF99"/>
              </a:buClr>
              <a:buSzPct val="150000"/>
              <a:buFont typeface="Arial"/>
              <a:buChar char="·"/>
            </a:pPr>
            <a:r>
              <a:rPr lang="en-US" sz="1800" b="1" dirty="0" smtClean="0">
                <a:solidFill>
                  <a:schemeClr val="lt1"/>
                </a:solidFill>
              </a:rPr>
              <a:t>Data Catalogs:</a:t>
            </a:r>
          </a:p>
          <a:p>
            <a:pPr lvl="1" indent="-342900">
              <a:spcBef>
                <a:spcPts val="0"/>
              </a:spcBef>
              <a:buSzPct val="150000"/>
            </a:pPr>
            <a:r>
              <a:rPr lang="en-US" sz="1600" dirty="0" smtClean="0">
                <a:solidFill>
                  <a:schemeClr val="lt1"/>
                </a:solidFill>
                <a:hlinkClick r:id="rId5"/>
              </a:rPr>
              <a:t>DataONE </a:t>
            </a:r>
          </a:p>
          <a:p>
            <a:pPr lvl="1" indent="-342900">
              <a:spcBef>
                <a:spcPts val="0"/>
              </a:spcBef>
              <a:buSzPct val="150000"/>
            </a:pPr>
            <a:r>
              <a:rPr lang="en-US" sz="1600" dirty="0" smtClean="0">
                <a:solidFill>
                  <a:schemeClr val="lt1"/>
                </a:solidFill>
                <a:hlinkClick r:id="rId5"/>
              </a:rPr>
              <a:t>USGS Science </a:t>
            </a:r>
            <a:r>
              <a:rPr lang="en-US" sz="1600" dirty="0" smtClean="0">
                <a:solidFill>
                  <a:schemeClr val="lt1"/>
                </a:solidFill>
                <a:hlinkClick r:id="rId5"/>
              </a:rPr>
              <a:t>Data Catalog</a:t>
            </a:r>
            <a:endParaRPr lang="en-US" sz="1600" dirty="0" smtClean="0">
              <a:solidFill>
                <a:schemeClr val="lt1"/>
              </a:solidFill>
            </a:endParaRPr>
          </a:p>
          <a:p>
            <a:pPr lvl="1" indent="-342900">
              <a:spcBef>
                <a:spcPts val="0"/>
              </a:spcBef>
              <a:buSzPct val="150000"/>
            </a:pPr>
            <a:r>
              <a:rPr lang="en-US" sz="1600" dirty="0" smtClean="0">
                <a:solidFill>
                  <a:schemeClr val="lt1"/>
                </a:solidFill>
                <a:hlinkClick r:id="rId6" action="ppaction://hlinkfile"/>
              </a:rPr>
              <a:t>Data.gov</a:t>
            </a:r>
            <a:endParaRPr lang="en-US" sz="1600" dirty="0" smtClean="0">
              <a:solidFill>
                <a:schemeClr val="lt1"/>
              </a:solidFill>
            </a:endParaRPr>
          </a:p>
          <a:p>
            <a:pPr marL="22860" indent="0">
              <a:spcBef>
                <a:spcPts val="0"/>
              </a:spcBef>
              <a:buSzPct val="150000"/>
              <a:buNone/>
            </a:pPr>
            <a:r>
              <a:rPr lang="en-US" sz="1800" b="1" dirty="0" smtClean="0">
                <a:solidFill>
                  <a:schemeClr val="lt1"/>
                </a:solidFill>
              </a:rPr>
              <a:t>More about CSDGM &amp; ISO 19115:</a:t>
            </a:r>
            <a:endParaRPr lang="en-US" sz="1800" b="1" dirty="0" smtClean="0">
              <a:solidFill>
                <a:schemeClr val="lt1"/>
              </a:solidFill>
              <a:hlinkClick r:id="rId7"/>
            </a:endParaRPr>
          </a:p>
          <a:p>
            <a:pPr lvl="1" indent="-342900">
              <a:spcBef>
                <a:spcPts val="0"/>
              </a:spcBef>
              <a:buSzPct val="150000"/>
            </a:pPr>
            <a:r>
              <a:rPr lang="en-US" sz="1600" dirty="0" smtClean="0">
                <a:solidFill>
                  <a:schemeClr val="lt1"/>
                </a:solidFill>
                <a:hlinkClick r:id="rId7"/>
              </a:rPr>
              <a:t>FGDC </a:t>
            </a:r>
            <a:r>
              <a:rPr lang="en-US" sz="1600" dirty="0">
                <a:solidFill>
                  <a:schemeClr val="lt1"/>
                </a:solidFill>
                <a:hlinkClick r:id="rId7"/>
              </a:rPr>
              <a:t>Geospatial Metadata Website</a:t>
            </a:r>
            <a:endParaRPr lang="en-US" sz="1600" dirty="0">
              <a:solidFill>
                <a:schemeClr val="lt1"/>
              </a:solidFill>
            </a:endParaRPr>
          </a:p>
          <a:p>
            <a:pPr marL="342900" marR="0" lvl="0" indent="-342900" algn="l" rtl="0">
              <a:lnSpc>
                <a:spcPct val="100000"/>
              </a:lnSpc>
              <a:spcBef>
                <a:spcPts val="0"/>
              </a:spcBef>
              <a:spcAft>
                <a:spcPts val="0"/>
              </a:spcAft>
              <a:buClr>
                <a:srgbClr val="FFFF99"/>
              </a:buClr>
              <a:buSzPct val="150000"/>
              <a:buFont typeface="Arial"/>
              <a:buChar char="·"/>
            </a:pPr>
            <a:r>
              <a:rPr lang="en-US" sz="1800" b="1" dirty="0" smtClean="0">
                <a:solidFill>
                  <a:schemeClr val="lt1"/>
                </a:solidFill>
              </a:rPr>
              <a:t>Metadata Tools:</a:t>
            </a:r>
          </a:p>
          <a:p>
            <a:pPr lvl="1" indent="-342900">
              <a:spcBef>
                <a:spcPts val="0"/>
              </a:spcBef>
              <a:buSzPct val="150000"/>
            </a:pPr>
            <a:r>
              <a:rPr lang="en-US" sz="1600" dirty="0" smtClean="0">
                <a:solidFill>
                  <a:schemeClr val="lt1"/>
                </a:solidFill>
                <a:hlinkClick r:id="rId8"/>
              </a:rPr>
              <a:t>Metadata Wizard</a:t>
            </a:r>
            <a:r>
              <a:rPr lang="en-US" sz="1600" dirty="0">
                <a:solidFill>
                  <a:schemeClr val="accent2"/>
                </a:solidFill>
                <a:latin typeface="Zapf Dingbats"/>
                <a:ea typeface="Zapf Dingbats"/>
                <a:cs typeface="Zapf Dingbats"/>
                <a:sym typeface="Zapf Dingbats"/>
              </a:rPr>
              <a:t>✓</a:t>
            </a:r>
            <a:endParaRPr lang="en-US" sz="1600" dirty="0" smtClean="0">
              <a:solidFill>
                <a:schemeClr val="lt1"/>
              </a:solidFill>
            </a:endParaRPr>
          </a:p>
          <a:p>
            <a:pPr lvl="1" indent="-342900">
              <a:spcBef>
                <a:spcPts val="0"/>
              </a:spcBef>
              <a:buSzPct val="150000"/>
            </a:pPr>
            <a:r>
              <a:rPr lang="en-US" sz="1600" dirty="0" smtClean="0">
                <a:solidFill>
                  <a:schemeClr val="lt1"/>
                </a:solidFill>
                <a:hlinkClick r:id="rId9"/>
              </a:rPr>
              <a:t>TKME</a:t>
            </a:r>
            <a:r>
              <a:rPr lang="en-US" sz="1600" dirty="0" smtClean="0">
                <a:solidFill>
                  <a:schemeClr val="accent2"/>
                </a:solidFill>
                <a:latin typeface="Zapf Dingbats"/>
                <a:ea typeface="Zapf Dingbats"/>
                <a:cs typeface="Zapf Dingbats"/>
                <a:sym typeface="Zapf Dingbats"/>
              </a:rPr>
              <a:t>✓</a:t>
            </a:r>
            <a:r>
              <a:rPr lang="en-US" sz="1600" dirty="0">
                <a:solidFill>
                  <a:schemeClr val="tx2">
                    <a:lumMod val="60000"/>
                    <a:lumOff val="40000"/>
                  </a:schemeClr>
                </a:solidFill>
              </a:rPr>
              <a:t>*</a:t>
            </a:r>
            <a:endParaRPr lang="en-US" sz="1600" dirty="0" smtClean="0">
              <a:solidFill>
                <a:schemeClr val="lt1"/>
              </a:solidFill>
            </a:endParaRPr>
          </a:p>
          <a:p>
            <a:pPr lvl="1" indent="-342900">
              <a:spcBef>
                <a:spcPts val="0"/>
              </a:spcBef>
              <a:buSzPct val="150000"/>
            </a:pPr>
            <a:r>
              <a:rPr lang="en-US" sz="1600" dirty="0" smtClean="0">
                <a:solidFill>
                  <a:schemeClr val="lt1"/>
                </a:solidFill>
                <a:hlinkClick r:id="rId10"/>
              </a:rPr>
              <a:t>CatMDEdit</a:t>
            </a:r>
            <a:endParaRPr lang="en-US" sz="1600" dirty="0" smtClean="0">
              <a:solidFill>
                <a:schemeClr val="lt1"/>
              </a:solidFill>
            </a:endParaRPr>
          </a:p>
          <a:p>
            <a:pPr lvl="1" indent="-342900">
              <a:spcBef>
                <a:spcPts val="0"/>
              </a:spcBef>
              <a:buSzPct val="150000"/>
            </a:pPr>
            <a:r>
              <a:rPr lang="en-US" sz="1600" dirty="0" smtClean="0">
                <a:solidFill>
                  <a:schemeClr val="lt1"/>
                </a:solidFill>
                <a:hlinkClick r:id="rId11"/>
              </a:rPr>
              <a:t>GRIIDC Metadata Editor</a:t>
            </a:r>
            <a:r>
              <a:rPr lang="en-US" sz="1600" dirty="0">
                <a:solidFill>
                  <a:schemeClr val="accent2"/>
                </a:solidFill>
                <a:latin typeface="Zapf Dingbats"/>
                <a:ea typeface="Zapf Dingbats"/>
                <a:cs typeface="Zapf Dingbats"/>
                <a:sym typeface="Zapf Dingbats"/>
              </a:rPr>
              <a:t>✓</a:t>
            </a:r>
            <a:endParaRPr lang="en-US" sz="1600" dirty="0" smtClean="0">
              <a:solidFill>
                <a:schemeClr val="lt1"/>
              </a:solidFill>
            </a:endParaRPr>
          </a:p>
          <a:p>
            <a:pPr lvl="1" indent="-342900">
              <a:spcBef>
                <a:spcPts val="0"/>
              </a:spcBef>
              <a:buSzPct val="150000"/>
            </a:pPr>
            <a:r>
              <a:rPr lang="en-US" sz="1600" dirty="0" smtClean="0">
                <a:solidFill>
                  <a:schemeClr val="lt1"/>
                </a:solidFill>
                <a:hlinkClick r:id="rId12"/>
              </a:rPr>
              <a:t>ArcGIS 10.2</a:t>
            </a:r>
            <a:r>
              <a:rPr lang="en-US" sz="1600" dirty="0">
                <a:solidFill>
                  <a:schemeClr val="accent2"/>
                </a:solidFill>
                <a:latin typeface="Zapf Dingbats"/>
                <a:ea typeface="Zapf Dingbats"/>
                <a:cs typeface="Zapf Dingbats"/>
                <a:sym typeface="Zapf Dingbats"/>
              </a:rPr>
              <a:t>✓</a:t>
            </a:r>
            <a:endParaRPr sz="1600" dirty="0"/>
          </a:p>
        </p:txBody>
      </p:sp>
      <p:sp>
        <p:nvSpPr>
          <p:cNvPr id="10" name="TextBox 9"/>
          <p:cNvSpPr txBox="1"/>
          <p:nvPr/>
        </p:nvSpPr>
        <p:spPr>
          <a:xfrm>
            <a:off x="6067604" y="3695700"/>
            <a:ext cx="1103479" cy="215444"/>
          </a:xfrm>
          <a:prstGeom prst="rect">
            <a:avLst/>
          </a:prstGeom>
          <a:noFill/>
        </p:spPr>
        <p:txBody>
          <a:bodyPr wrap="square" rtlCol="0">
            <a:spAutoFit/>
          </a:bodyPr>
          <a:lstStyle/>
          <a:p>
            <a:r>
              <a:rPr lang="en-US" sz="800" dirty="0" smtClean="0">
                <a:solidFill>
                  <a:srgbClr val="4C4C4C"/>
                </a:solidFill>
              </a:rPr>
              <a:t>by J B on flickr</a:t>
            </a:r>
            <a:endParaRPr lang="en-US" sz="800" dirty="0">
              <a:solidFill>
                <a:srgbClr val="4C4C4C"/>
              </a:solidFill>
            </a:endParaRPr>
          </a:p>
        </p:txBody>
      </p:sp>
      <p:sp>
        <p:nvSpPr>
          <p:cNvPr id="7" name="Shape 121"/>
          <p:cNvSpPr txBox="1">
            <a:spLocks/>
          </p:cNvSpPr>
          <p:nvPr/>
        </p:nvSpPr>
        <p:spPr>
          <a:xfrm>
            <a:off x="4394200" y="4023201"/>
            <a:ext cx="4556760" cy="1879600"/>
          </a:xfrm>
          <a:prstGeom prst="rect">
            <a:avLst/>
          </a:prstGeom>
          <a:noFill/>
          <a:ln>
            <a:noFill/>
          </a:ln>
        </p:spPr>
        <p:txBody>
          <a:bodyPr lIns="90475" tIns="44450" rIns="90475" bIns="44450" anchor="t" anchorCtr="0">
            <a:noAutofit/>
          </a:bodyPr>
          <a:lstStyle>
            <a:defPPr marR="0" algn="l" rtl="0">
              <a:lnSpc>
                <a:spcPct val="100000"/>
              </a:lnSpc>
              <a:spcBef>
                <a:spcPts val="0"/>
              </a:spcBef>
              <a:spcAft>
                <a:spcPts val="0"/>
              </a:spcAft>
            </a:defPPr>
            <a:lvl1pPr marL="342900" marR="0" indent="-76200" algn="l" rtl="0">
              <a:lnSpc>
                <a:spcPct val="100000"/>
              </a:lnSpc>
              <a:spcBef>
                <a:spcPts val="560"/>
              </a:spcBef>
              <a:spcAft>
                <a:spcPts val="0"/>
              </a:spcAft>
              <a:buClr>
                <a:srgbClr val="FFFF99"/>
              </a:buClr>
              <a:buFont typeface="Arial"/>
              <a:buChar char="·"/>
              <a:defRPr sz="1400" b="0" i="0" u="none" strike="noStrike" cap="none" baseline="0">
                <a:solidFill>
                  <a:srgbClr val="000000"/>
                </a:solidFill>
                <a:latin typeface="Arial"/>
                <a:ea typeface="Arial"/>
                <a:cs typeface="Arial"/>
                <a:sym typeface="Arial"/>
              </a:defRPr>
            </a:lvl1pPr>
            <a:lvl2pPr marL="742950" marR="0" indent="-57150" algn="l" rtl="0">
              <a:lnSpc>
                <a:spcPct val="100000"/>
              </a:lnSpc>
              <a:spcBef>
                <a:spcPts val="480"/>
              </a:spcBef>
              <a:spcAft>
                <a:spcPts val="0"/>
              </a:spcAft>
              <a:buClr>
                <a:srgbClr val="FFFF99"/>
              </a:buClr>
              <a:buFont typeface="Arial"/>
              <a:buChar char="·"/>
              <a:defRPr sz="1400" b="0" i="0" u="none" strike="noStrike" cap="none" baseline="0">
                <a:solidFill>
                  <a:srgbClr val="000000"/>
                </a:solidFill>
                <a:latin typeface="Arial"/>
                <a:ea typeface="Arial"/>
                <a:cs typeface="Arial"/>
                <a:sym typeface="Arial"/>
              </a:defRPr>
            </a:lvl2pPr>
            <a:lvl3pPr marL="1143000" marR="0" indent="-38100" algn="l" rtl="0">
              <a:lnSpc>
                <a:spcPct val="100000"/>
              </a:lnSpc>
              <a:spcBef>
                <a:spcPts val="400"/>
              </a:spcBef>
              <a:spcAft>
                <a:spcPts val="0"/>
              </a:spcAft>
              <a:buClr>
                <a:srgbClr val="FFFF99"/>
              </a:buClr>
              <a:buFont typeface="Arial"/>
              <a:buChar char="·"/>
              <a:defRPr sz="1400" b="0" i="0" u="none" strike="noStrike" cap="none" baseline="0">
                <a:solidFill>
                  <a:srgbClr val="000000"/>
                </a:solidFill>
                <a:latin typeface="Arial"/>
                <a:ea typeface="Arial"/>
                <a:cs typeface="Arial"/>
                <a:sym typeface="Arial"/>
              </a:defRPr>
            </a:lvl3pPr>
            <a:lvl4pPr marL="1600200" marR="0" indent="-57150" algn="l" rtl="0">
              <a:lnSpc>
                <a:spcPct val="100000"/>
              </a:lnSpc>
              <a:spcBef>
                <a:spcPts val="360"/>
              </a:spcBef>
              <a:spcAft>
                <a:spcPts val="0"/>
              </a:spcAft>
              <a:buClr>
                <a:srgbClr val="FFFF99"/>
              </a:buClr>
              <a:buFont typeface="Arial"/>
              <a:buChar char="·"/>
              <a:defRPr sz="1400" b="0" i="0" u="none" strike="noStrike" cap="none" baseline="0">
                <a:solidFill>
                  <a:srgbClr val="000000"/>
                </a:solidFill>
                <a:latin typeface="Arial"/>
                <a:ea typeface="Arial"/>
                <a:cs typeface="Arial"/>
                <a:sym typeface="Arial"/>
              </a:defRPr>
            </a:lvl4pPr>
            <a:lvl5pPr marL="2057400" marR="0" indent="-57150" algn="l" rtl="0">
              <a:lnSpc>
                <a:spcPct val="100000"/>
              </a:lnSpc>
              <a:spcBef>
                <a:spcPts val="360"/>
              </a:spcBef>
              <a:spcAft>
                <a:spcPts val="0"/>
              </a:spcAft>
              <a:buClr>
                <a:srgbClr val="FFFF99"/>
              </a:buClr>
              <a:buFont typeface="Arial"/>
              <a:buChar char="·"/>
              <a:defRPr sz="1400" b="0" i="0" u="none" strike="noStrike" cap="none" baseline="0">
                <a:solidFill>
                  <a:srgbClr val="000000"/>
                </a:solidFill>
                <a:latin typeface="Arial"/>
                <a:ea typeface="Arial"/>
                <a:cs typeface="Arial"/>
                <a:sym typeface="Arial"/>
              </a:defRPr>
            </a:lvl5pPr>
            <a:lvl6pPr marL="2514600" marR="0" indent="-57150" algn="l" rtl="0">
              <a:lnSpc>
                <a:spcPct val="100000"/>
              </a:lnSpc>
              <a:spcBef>
                <a:spcPts val="360"/>
              </a:spcBef>
              <a:spcAft>
                <a:spcPts val="0"/>
              </a:spcAft>
              <a:buClr>
                <a:srgbClr val="FFFF99"/>
              </a:buClr>
              <a:buFont typeface="Arial"/>
              <a:buChar char="·"/>
              <a:defRPr sz="1400" b="0" i="0" u="none" strike="noStrike" cap="none" baseline="0">
                <a:solidFill>
                  <a:srgbClr val="000000"/>
                </a:solidFill>
                <a:latin typeface="Arial"/>
                <a:ea typeface="Arial"/>
                <a:cs typeface="Arial"/>
                <a:sym typeface="Arial"/>
              </a:defRPr>
            </a:lvl6pPr>
            <a:lvl7pPr marL="2971800" marR="0" indent="-57150" algn="l" rtl="0">
              <a:lnSpc>
                <a:spcPct val="100000"/>
              </a:lnSpc>
              <a:spcBef>
                <a:spcPts val="360"/>
              </a:spcBef>
              <a:spcAft>
                <a:spcPts val="0"/>
              </a:spcAft>
              <a:buClr>
                <a:srgbClr val="FFFF99"/>
              </a:buClr>
              <a:buFont typeface="Arial"/>
              <a:buChar char="·"/>
              <a:defRPr sz="1400" b="0" i="0" u="none" strike="noStrike" cap="none" baseline="0">
                <a:solidFill>
                  <a:srgbClr val="000000"/>
                </a:solidFill>
                <a:latin typeface="Arial"/>
                <a:ea typeface="Arial"/>
                <a:cs typeface="Arial"/>
                <a:sym typeface="Arial"/>
              </a:defRPr>
            </a:lvl7pPr>
            <a:lvl8pPr marL="3429000" marR="0" indent="-57150" algn="l" rtl="0">
              <a:lnSpc>
                <a:spcPct val="100000"/>
              </a:lnSpc>
              <a:spcBef>
                <a:spcPts val="360"/>
              </a:spcBef>
              <a:spcAft>
                <a:spcPts val="0"/>
              </a:spcAft>
              <a:buClr>
                <a:srgbClr val="FFFF99"/>
              </a:buClr>
              <a:buFont typeface="Arial"/>
              <a:buChar char="·"/>
              <a:defRPr sz="1400" b="0" i="0" u="none" strike="noStrike" cap="none" baseline="0">
                <a:solidFill>
                  <a:srgbClr val="000000"/>
                </a:solidFill>
                <a:latin typeface="Arial"/>
                <a:ea typeface="Arial"/>
                <a:cs typeface="Arial"/>
                <a:sym typeface="Arial"/>
              </a:defRPr>
            </a:lvl8pPr>
            <a:lvl9pPr marL="3886200" marR="0" indent="-57150" algn="l" rtl="0">
              <a:lnSpc>
                <a:spcPct val="100000"/>
              </a:lnSpc>
              <a:spcBef>
                <a:spcPts val="360"/>
              </a:spcBef>
              <a:spcAft>
                <a:spcPts val="0"/>
              </a:spcAft>
              <a:buClr>
                <a:srgbClr val="FFFF99"/>
              </a:buClr>
              <a:buFont typeface="Arial"/>
              <a:buChar char="·"/>
              <a:defRPr sz="1400" b="0" i="0" u="none" strike="noStrike" cap="none" baseline="0">
                <a:solidFill>
                  <a:srgbClr val="000000"/>
                </a:solidFill>
                <a:latin typeface="Arial"/>
                <a:ea typeface="Arial"/>
                <a:cs typeface="Arial"/>
                <a:sym typeface="Arial"/>
              </a:defRPr>
            </a:lvl9pPr>
          </a:lstStyle>
          <a:p>
            <a:pPr marL="285750" indent="-285750">
              <a:buSzPct val="150000"/>
            </a:pPr>
            <a:r>
              <a:rPr lang="en-US" sz="1800" b="1" dirty="0" smtClean="0">
                <a:solidFill>
                  <a:schemeClr val="lt1"/>
                </a:solidFill>
              </a:rPr>
              <a:t>Standard Vocabularies</a:t>
            </a:r>
            <a:endParaRPr lang="en-US" sz="1800" b="1" dirty="0" smtClean="0">
              <a:solidFill>
                <a:schemeClr val="lt1"/>
              </a:solidFill>
              <a:hlinkClick r:id="rId13"/>
            </a:endParaRPr>
          </a:p>
          <a:p>
            <a:pPr lvl="1" indent="-342900">
              <a:buSzPct val="150000"/>
            </a:pPr>
            <a:r>
              <a:rPr lang="en-US" sz="1600" dirty="0" smtClean="0">
                <a:solidFill>
                  <a:schemeClr val="lt1"/>
                </a:solidFill>
                <a:latin typeface="+mn-lt"/>
                <a:hlinkClick r:id="rId14"/>
              </a:rPr>
              <a:t>USGS Thesaurus</a:t>
            </a:r>
            <a:endParaRPr lang="en-US" sz="1600" dirty="0" smtClean="0">
              <a:solidFill>
                <a:schemeClr val="lt1"/>
              </a:solidFill>
              <a:latin typeface="+mn-lt"/>
              <a:hlinkClick r:id=""/>
            </a:endParaRPr>
          </a:p>
          <a:p>
            <a:pPr lvl="1" indent="-342900">
              <a:buSzPct val="150000"/>
            </a:pPr>
            <a:r>
              <a:rPr lang="en-US" sz="1600" dirty="0" smtClean="0">
                <a:solidFill>
                  <a:schemeClr val="lt1"/>
                </a:solidFill>
                <a:latin typeface="+mn-lt"/>
                <a:hlinkClick r:id="rId15"/>
              </a:rPr>
              <a:t>Global </a:t>
            </a:r>
            <a:r>
              <a:rPr lang="en-US" sz="1600" dirty="0" smtClean="0">
                <a:solidFill>
                  <a:schemeClr val="lt1"/>
                </a:solidFill>
                <a:latin typeface="+mn-lt"/>
                <a:hlinkClick r:id="rId15"/>
              </a:rPr>
              <a:t>Change Master Directory</a:t>
            </a:r>
            <a:endParaRPr lang="en-US" sz="1600" dirty="0" smtClean="0">
              <a:solidFill>
                <a:schemeClr val="lt1"/>
              </a:solidFill>
              <a:latin typeface="+mn-lt"/>
            </a:endParaRPr>
          </a:p>
          <a:p>
            <a:pPr lvl="1" indent="-342900">
              <a:buSzPct val="150000"/>
            </a:pPr>
            <a:r>
              <a:rPr lang="en-US" sz="1600" dirty="0" smtClean="0">
                <a:solidFill>
                  <a:schemeClr val="lt1"/>
                </a:solidFill>
                <a:latin typeface="+mn-lt"/>
                <a:hlinkClick r:id="rId16"/>
              </a:rPr>
              <a:t>Geographic Names Information System</a:t>
            </a:r>
            <a:endParaRPr lang="en-US" sz="1600" dirty="0" smtClean="0">
              <a:solidFill>
                <a:schemeClr val="lt1"/>
              </a:solidFill>
              <a:latin typeface="+mn-lt"/>
            </a:endParaRPr>
          </a:p>
          <a:p>
            <a:pPr lvl="1" indent="-342900">
              <a:buSzPct val="150000"/>
            </a:pPr>
            <a:r>
              <a:rPr lang="en-US" sz="1600" dirty="0" smtClean="0">
                <a:solidFill>
                  <a:schemeClr val="lt1"/>
                </a:solidFill>
                <a:latin typeface="+mn-lt"/>
                <a:hlinkClick r:id="rId17"/>
              </a:rPr>
              <a:t>Getty Thesaurus of Geographic Names</a:t>
            </a:r>
            <a:endParaRPr lang="en-US" sz="1600" dirty="0" smtClean="0">
              <a:solidFill>
                <a:schemeClr val="lt1"/>
              </a:solidFill>
              <a:latin typeface="+mn-lt"/>
            </a:endParaRPr>
          </a:p>
          <a:p>
            <a:pPr lvl="1" indent="-342900">
              <a:spcBef>
                <a:spcPts val="0"/>
              </a:spcBef>
              <a:buSzPct val="150000"/>
            </a:pPr>
            <a:endParaRPr lang="en-US" sz="1600" b="1" dirty="0" smtClean="0">
              <a:solidFill>
                <a:schemeClr val="lt1"/>
              </a:solidFill>
            </a:endParaRPr>
          </a:p>
          <a:p>
            <a:pPr indent="-342900">
              <a:spcBef>
                <a:spcPts val="0"/>
              </a:spcBef>
              <a:buSzPct val="150000"/>
            </a:pPr>
            <a:endParaRPr lang="en-US" sz="1600" b="1" dirty="0" smtClean="0">
              <a:solidFill>
                <a:schemeClr val="lt1"/>
              </a:solidFill>
            </a:endParaRPr>
          </a:p>
          <a:p>
            <a:pPr indent="-342900">
              <a:spcBef>
                <a:spcPts val="0"/>
              </a:spcBef>
              <a:buSzPct val="150000"/>
            </a:pPr>
            <a:endParaRPr lang="en-US" sz="1600" b="1" dirty="0" smtClean="0">
              <a:solidFill>
                <a:schemeClr val="lt1"/>
              </a:solidFill>
            </a:endParaRPr>
          </a:p>
          <a:p>
            <a:pPr marL="457200" indent="0">
              <a:spcBef>
                <a:spcPts val="480"/>
              </a:spcBef>
              <a:buFont typeface="Arial"/>
              <a:buNone/>
            </a:pPr>
            <a:endParaRPr lang="en-US" sz="1600" dirty="0"/>
          </a:p>
        </p:txBody>
      </p:sp>
      <p:pic>
        <p:nvPicPr>
          <p:cNvPr id="3" name="Picture 2" descr="libraryStacks_byJB.jpg">
            <a:hlinkClick r:id="rId18"/>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110584" y="1407160"/>
            <a:ext cx="3119120" cy="2339340"/>
          </a:xfrm>
          <a:prstGeom prst="rect">
            <a:avLst/>
          </a:prstGeom>
        </p:spPr>
      </p:pic>
      <p:sp>
        <p:nvSpPr>
          <p:cNvPr id="2" name="TextBox 1"/>
          <p:cNvSpPr txBox="1"/>
          <p:nvPr/>
        </p:nvSpPr>
        <p:spPr>
          <a:xfrm>
            <a:off x="491775" y="5379143"/>
            <a:ext cx="4260617" cy="830997"/>
          </a:xfrm>
          <a:prstGeom prst="rect">
            <a:avLst/>
          </a:prstGeom>
          <a:noFill/>
        </p:spPr>
        <p:txBody>
          <a:bodyPr wrap="square" rtlCol="0">
            <a:spAutoFit/>
          </a:bodyPr>
          <a:lstStyle/>
          <a:p>
            <a:r>
              <a:rPr lang="en-US" sz="1200" dirty="0" smtClean="0">
                <a:solidFill>
                  <a:schemeClr val="accent1"/>
                </a:solidFill>
                <a:latin typeface="Wingdings"/>
                <a:ea typeface="Wingdings"/>
                <a:cs typeface="Wingdings"/>
                <a:sym typeface="Wingdings"/>
              </a:rPr>
              <a:t></a:t>
            </a:r>
            <a:r>
              <a:rPr lang="en-US" sz="1200" dirty="0" smtClean="0">
                <a:solidFill>
                  <a:schemeClr val="accent1"/>
                </a:solidFill>
              </a:rPr>
              <a:t> Supports Biological Data </a:t>
            </a:r>
            <a:r>
              <a:rPr lang="en-US" sz="1200" dirty="0" smtClean="0">
                <a:solidFill>
                  <a:srgbClr val="618FFD"/>
                </a:solidFill>
              </a:rPr>
              <a:t>Profile</a:t>
            </a:r>
          </a:p>
          <a:p>
            <a:r>
              <a:rPr lang="en-US" sz="1200" dirty="0" smtClean="0">
                <a:solidFill>
                  <a:schemeClr val="tx2">
                    <a:lumMod val="60000"/>
                    <a:lumOff val="40000"/>
                  </a:schemeClr>
                </a:solidFill>
              </a:rPr>
              <a:t>* Supports Biological Data Profile, Shoreline Profile, and </a:t>
            </a:r>
            <a:r>
              <a:rPr lang="en-US" sz="1200" dirty="0" smtClean="0">
                <a:solidFill>
                  <a:schemeClr val="tx2">
                    <a:lumMod val="60000"/>
                    <a:lumOff val="40000"/>
                  </a:schemeClr>
                </a:solidFill>
              </a:rPr>
              <a:t>  Remote </a:t>
            </a:r>
            <a:r>
              <a:rPr lang="en-US" sz="1200" dirty="0" smtClean="0">
                <a:solidFill>
                  <a:schemeClr val="tx2">
                    <a:lumMod val="60000"/>
                    <a:lumOff val="40000"/>
                  </a:schemeClr>
                </a:solidFill>
              </a:rPr>
              <a:t>Sensing Extension</a:t>
            </a:r>
          </a:p>
          <a:p>
            <a:r>
              <a:rPr lang="en-US" sz="1200" dirty="0" smtClean="0">
                <a:solidFill>
                  <a:schemeClr val="accent2"/>
                </a:solidFill>
                <a:latin typeface="Zapf Dingbats"/>
                <a:ea typeface="Zapf Dingbats"/>
                <a:cs typeface="Zapf Dingbats"/>
                <a:sym typeface="Zapf Dingbats"/>
              </a:rPr>
              <a:t>✓ </a:t>
            </a:r>
            <a:r>
              <a:rPr lang="en-US" sz="1200" dirty="0" smtClean="0">
                <a:solidFill>
                  <a:schemeClr val="accent2"/>
                </a:solidFill>
              </a:rPr>
              <a:t>Provides validation</a:t>
            </a:r>
            <a:endParaRPr lang="en-US" sz="1200" dirty="0">
              <a:solidFill>
                <a:schemeClr val="accent2"/>
              </a:solidFill>
            </a:endParaRPr>
          </a:p>
        </p:txBody>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14336" y="507472"/>
            <a:ext cx="8529639" cy="5685558"/>
          </a:xfrm>
        </p:spPr>
        <p:txBody>
          <a:bodyPr/>
          <a:lstStyle/>
          <a:p>
            <a:pPr marL="109728" indent="0">
              <a:buNone/>
            </a:pPr>
            <a:r>
              <a:rPr lang="en-US" dirty="0" smtClean="0"/>
              <a:t>The full slide deck may be downloaded from:</a:t>
            </a:r>
          </a:p>
          <a:p>
            <a:pPr marL="109728" indent="0">
              <a:buNone/>
            </a:pPr>
            <a:r>
              <a:rPr lang="en-US" dirty="0">
                <a:hlinkClick r:id="rId2"/>
              </a:rPr>
              <a:t>http://</a:t>
            </a:r>
            <a:r>
              <a:rPr lang="en-US" dirty="0" err="1">
                <a:hlinkClick r:id="rId2"/>
              </a:rPr>
              <a:t>www.dataone.org</a:t>
            </a:r>
            <a:r>
              <a:rPr lang="en-US" dirty="0">
                <a:hlinkClick r:id="rId2"/>
              </a:rPr>
              <a:t>/education-</a:t>
            </a:r>
            <a:r>
              <a:rPr lang="en-US" dirty="0" smtClean="0">
                <a:hlinkClick r:id="rId2"/>
              </a:rPr>
              <a:t>modules</a:t>
            </a:r>
            <a:endParaRPr lang="en-US" dirty="0" smtClean="0"/>
          </a:p>
          <a:p>
            <a:pPr marL="109728" indent="0">
              <a:buNone/>
            </a:pPr>
            <a:endParaRPr lang="en-US" dirty="0"/>
          </a:p>
          <a:p>
            <a:pPr marL="109728" indent="0">
              <a:buNone/>
            </a:pPr>
            <a:r>
              <a:rPr lang="en-US" dirty="0" smtClean="0"/>
              <a:t>Suggested citation:</a:t>
            </a:r>
          </a:p>
          <a:p>
            <a:pPr marL="109728" indent="0">
              <a:buNone/>
            </a:pPr>
            <a:r>
              <a:rPr lang="en-US" dirty="0" err="1" smtClean="0"/>
              <a:t>DataONE</a:t>
            </a:r>
            <a:r>
              <a:rPr lang="en-US" dirty="0" smtClean="0"/>
              <a:t> Education Module:</a:t>
            </a:r>
            <a:r>
              <a:rPr lang="en-US" dirty="0"/>
              <a:t> </a:t>
            </a:r>
            <a:r>
              <a:rPr lang="en-US" dirty="0" smtClean="0"/>
              <a:t>Metadata. </a:t>
            </a:r>
            <a:r>
              <a:rPr lang="en-US" dirty="0" err="1"/>
              <a:t>DataONE</a:t>
            </a:r>
            <a:r>
              <a:rPr lang="en-US" dirty="0"/>
              <a:t>. Retrieved </a:t>
            </a:r>
            <a:r>
              <a:rPr lang="en-US" dirty="0" smtClean="0"/>
              <a:t>Nov12</a:t>
            </a:r>
            <a:r>
              <a:rPr lang="en-US" dirty="0"/>
              <a:t>, </a:t>
            </a:r>
            <a:r>
              <a:rPr lang="en-US" dirty="0" smtClean="0"/>
              <a:t>2016. </a:t>
            </a:r>
            <a:r>
              <a:rPr lang="en-US" dirty="0" smtClean="0"/>
              <a:t>From http</a:t>
            </a:r>
            <a:r>
              <a:rPr lang="en-US" dirty="0"/>
              <a:t>://www.dataone.org/sites/all/documents/</a:t>
            </a:r>
            <a:r>
              <a:rPr lang="en-US" dirty="0" smtClean="0"/>
              <a:t>L07_Metadata.pptx </a:t>
            </a:r>
            <a:endParaRPr lang="en-US" dirty="0"/>
          </a:p>
          <a:p>
            <a:pPr marL="109728" indent="0">
              <a:buNone/>
            </a:pPr>
            <a:endParaRPr lang="en-US" dirty="0" smtClean="0"/>
          </a:p>
          <a:p>
            <a:pPr marL="109728" indent="0">
              <a:buNone/>
            </a:pPr>
            <a:r>
              <a:rPr lang="en-US" dirty="0" smtClean="0"/>
              <a:t>Copyright license information:</a:t>
            </a:r>
          </a:p>
          <a:p>
            <a:pPr marL="1651000" indent="0">
              <a:buNone/>
            </a:pPr>
            <a:r>
              <a:rPr lang="en-US" dirty="0" smtClean="0"/>
              <a:t>No rights reserved; you may enhance and reuse for your own purposes.  We do ask that you provide appropriate citation and attribution to </a:t>
            </a:r>
            <a:r>
              <a:rPr lang="en-US" dirty="0" err="1" smtClean="0"/>
              <a:t>DataONE</a:t>
            </a:r>
            <a:r>
              <a:rPr lang="en-US" dirty="0" smtClean="0"/>
              <a:t>.</a:t>
            </a:r>
          </a:p>
          <a:p>
            <a:pPr marL="109728" indent="0">
              <a:buNone/>
            </a:pPr>
            <a:endParaRPr lang="en-US" dirty="0" smtClean="0"/>
          </a:p>
          <a:p>
            <a:pPr marL="109728" indent="0">
              <a:buNone/>
            </a:pPr>
            <a:endParaRPr lang="en-US" dirty="0"/>
          </a:p>
        </p:txBody>
      </p:sp>
      <p:pic>
        <p:nvPicPr>
          <p:cNvPr id="14" name="Picture 13"/>
          <p:cNvPicPr/>
          <p:nvPr/>
        </p:nvPicPr>
        <p:blipFill rotWithShape="1">
          <a:blip r:embed="rId3">
            <a:extLst>
              <a:ext uri="{28A0092B-C50C-407E-A947-70E740481C1C}">
                <a14:useLocalDpi xmlns:a14="http://schemas.microsoft.com/office/drawing/2010/main" val="0"/>
              </a:ext>
            </a:extLst>
          </a:blip>
          <a:srcRect r="2894"/>
          <a:stretch/>
        </p:blipFill>
        <p:spPr bwMode="auto">
          <a:xfrm>
            <a:off x="660400" y="4521200"/>
            <a:ext cx="1320800" cy="457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441389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r>
              <a:rPr lang="en-US" dirty="0" smtClean="0">
                <a:ea typeface="ＭＳ Ｐゴシック" pitchFamily="34" charset="-128"/>
              </a:rPr>
              <a:t>Metadata is all around…</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Metadata in Real Life</a:t>
            </a:r>
          </a:p>
        </p:txBody>
      </p:sp>
      <p:sp>
        <p:nvSpPr>
          <p:cNvPr id="5" name="Text Box 7"/>
          <p:cNvSpPr txBox="1">
            <a:spLocks noChangeArrowheads="1"/>
          </p:cNvSpPr>
          <p:nvPr/>
        </p:nvSpPr>
        <p:spPr bwMode="auto">
          <a:xfrm>
            <a:off x="655637" y="4364180"/>
            <a:ext cx="5181600" cy="1831975"/>
          </a:xfrm>
          <a:prstGeom prst="rect">
            <a:avLst/>
          </a:prstGeom>
          <a:solidFill>
            <a:schemeClr val="bg1"/>
          </a:solidFill>
          <a:ln w="28575">
            <a:solidFill>
              <a:srgbClr val="000099"/>
            </a:solidFill>
            <a:miter lim="800000"/>
            <a:headEnd/>
            <a:tailEnd/>
          </a:ln>
          <a:effectLst>
            <a:outerShdw dist="35921" dir="2700000" algn="ctr" rotWithShape="0">
              <a:schemeClr val="tx1"/>
            </a:outerShdw>
          </a:effectLst>
        </p:spPr>
        <p:txBody>
          <a:bodyPr>
            <a:spAutoFit/>
          </a:bodyPr>
          <a:lstStyle/>
          <a:p>
            <a:pPr eaLnBrk="0" hangingPunct="0">
              <a:defRPr/>
            </a:pPr>
            <a:r>
              <a:rPr lang="en-US" sz="1600" b="1" dirty="0">
                <a:ea typeface="ＭＳ Ｐゴシック" charset="-128"/>
                <a:cs typeface="ＭＳ Ｐゴシック" charset="-128"/>
              </a:rPr>
              <a:t>          Author(s)</a:t>
            </a:r>
            <a:r>
              <a:rPr lang="en-US" sz="1600" dirty="0">
                <a:ea typeface="ＭＳ Ｐゴシック" charset="-128"/>
                <a:cs typeface="ＭＳ Ｐゴシック" charset="-128"/>
              </a:rPr>
              <a:t>   Boullosa, Carmen. </a:t>
            </a:r>
          </a:p>
          <a:p>
            <a:pPr eaLnBrk="0" hangingPunct="0">
              <a:defRPr/>
            </a:pPr>
            <a:r>
              <a:rPr lang="en-US" sz="1600" b="1" dirty="0">
                <a:ea typeface="ＭＳ Ｐゴシック" charset="-128"/>
                <a:cs typeface="ＭＳ Ｐゴシック" charset="-128"/>
              </a:rPr>
              <a:t>              Title(s)</a:t>
            </a:r>
            <a:r>
              <a:rPr lang="en-US" sz="1600" dirty="0">
                <a:ea typeface="ＭＳ Ｐゴシック" charset="-128"/>
                <a:cs typeface="ＭＳ Ｐゴシック" charset="-128"/>
              </a:rPr>
              <a:t>   They're cows, we're pigs / </a:t>
            </a:r>
          </a:p>
          <a:p>
            <a:pPr eaLnBrk="0" hangingPunct="0">
              <a:defRPr/>
            </a:pPr>
            <a:r>
              <a:rPr lang="en-US" sz="1600" dirty="0">
                <a:ea typeface="ＭＳ Ｐゴシック" charset="-128"/>
                <a:cs typeface="ＭＳ Ｐゴシック" charset="-128"/>
              </a:rPr>
              <a:t>                             by Carmen Boullosa </a:t>
            </a:r>
          </a:p>
          <a:p>
            <a:pPr eaLnBrk="0" hangingPunct="0">
              <a:defRPr/>
            </a:pPr>
            <a:r>
              <a:rPr lang="en-US" sz="1600" dirty="0">
                <a:ea typeface="ＭＳ Ｐゴシック" charset="-128"/>
                <a:cs typeface="ＭＳ Ｐゴシック" charset="-128"/>
              </a:rPr>
              <a:t>                </a:t>
            </a:r>
            <a:r>
              <a:rPr lang="en-US" sz="1600" b="1" dirty="0">
                <a:ea typeface="ＭＳ Ｐゴシック" charset="-128"/>
                <a:cs typeface="ＭＳ Ｐゴシック" charset="-128"/>
              </a:rPr>
              <a:t>Place</a:t>
            </a:r>
            <a:r>
              <a:rPr lang="en-US" sz="1600" dirty="0">
                <a:ea typeface="ＭＳ Ｐゴシック" charset="-128"/>
                <a:cs typeface="ＭＳ Ｐゴシック" charset="-128"/>
              </a:rPr>
              <a:t>    New York : Grove Press, 1997. </a:t>
            </a:r>
          </a:p>
          <a:p>
            <a:pPr eaLnBrk="0" hangingPunct="0">
              <a:defRPr/>
            </a:pPr>
            <a:r>
              <a:rPr lang="en-US" sz="1600" dirty="0">
                <a:ea typeface="ＭＳ Ｐゴシック" charset="-128"/>
                <a:cs typeface="ＭＳ Ｐゴシック" charset="-128"/>
              </a:rPr>
              <a:t> </a:t>
            </a:r>
            <a:r>
              <a:rPr lang="en-US" sz="1600" b="1" dirty="0">
                <a:ea typeface="ＭＳ Ｐゴシック" charset="-128"/>
                <a:cs typeface="ＭＳ Ｐゴシック" charset="-128"/>
              </a:rPr>
              <a:t>Physical Descr</a:t>
            </a:r>
            <a:r>
              <a:rPr lang="en-US" sz="1600" dirty="0">
                <a:ea typeface="ＭＳ Ｐゴシック" charset="-128"/>
                <a:cs typeface="ＭＳ Ｐゴシック" charset="-128"/>
              </a:rPr>
              <a:t>   viii, 180 p ; 22 cm. </a:t>
            </a:r>
          </a:p>
          <a:p>
            <a:pPr eaLnBrk="0" hangingPunct="0">
              <a:defRPr/>
            </a:pPr>
            <a:r>
              <a:rPr lang="en-US" sz="1600" dirty="0">
                <a:ea typeface="ＭＳ Ｐゴシック" charset="-128"/>
                <a:cs typeface="ＭＳ Ｐゴシック" charset="-128"/>
              </a:rPr>
              <a:t>         </a:t>
            </a:r>
            <a:r>
              <a:rPr lang="en-US" sz="1600" b="1" dirty="0">
                <a:ea typeface="ＭＳ Ｐゴシック" charset="-128"/>
                <a:cs typeface="ＭＳ Ｐゴシック" charset="-128"/>
              </a:rPr>
              <a:t>Subject(s)</a:t>
            </a:r>
            <a:r>
              <a:rPr lang="en-US" sz="1600" dirty="0">
                <a:ea typeface="ＭＳ Ｐゴシック" charset="-128"/>
                <a:cs typeface="ＭＳ Ｐゴシック" charset="-128"/>
              </a:rPr>
              <a:t>   Pirates Caribbean Area Fiction. </a:t>
            </a:r>
          </a:p>
          <a:p>
            <a:pPr eaLnBrk="0" hangingPunct="0">
              <a:defRPr/>
            </a:pPr>
            <a:r>
              <a:rPr lang="en-US" sz="1600" b="1" dirty="0">
                <a:ea typeface="ＭＳ Ｐゴシック" charset="-128"/>
                <a:cs typeface="ＭＳ Ｐゴシック" charset="-128"/>
              </a:rPr>
              <a:t>             Format</a:t>
            </a:r>
            <a:r>
              <a:rPr lang="en-US" sz="1600" dirty="0">
                <a:ea typeface="ＭＳ Ｐゴシック" charset="-128"/>
                <a:cs typeface="ＭＳ Ｐゴシック" charset="-128"/>
              </a:rPr>
              <a:t>    Fiction </a:t>
            </a:r>
          </a:p>
        </p:txBody>
      </p:sp>
      <p:pic>
        <p:nvPicPr>
          <p:cNvPr id="1027" name="Picture 3" descr="C:\Users\Quercus2\Desktop\USDAgov.jpg"/>
          <p:cNvPicPr>
            <a:picLocks noChangeAspect="1" noChangeArrowheads="1"/>
          </p:cNvPicPr>
          <p:nvPr/>
        </p:nvPicPr>
        <p:blipFill>
          <a:blip r:embed="rId3"/>
          <a:srcRect/>
          <a:stretch>
            <a:fillRect/>
          </a:stretch>
        </p:blipFill>
        <p:spPr bwMode="auto">
          <a:xfrm>
            <a:off x="6144716" y="1626190"/>
            <a:ext cx="2245769" cy="3466072"/>
          </a:xfrm>
          <a:prstGeom prst="rect">
            <a:avLst/>
          </a:prstGeom>
          <a:noFill/>
        </p:spPr>
      </p:pic>
      <p:sp>
        <p:nvSpPr>
          <p:cNvPr id="9" name="TextBox 8"/>
          <p:cNvSpPr txBox="1"/>
          <p:nvPr/>
        </p:nvSpPr>
        <p:spPr>
          <a:xfrm rot="16200000">
            <a:off x="7110700" y="3686420"/>
            <a:ext cx="2676102" cy="230832"/>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USDAgov</a:t>
            </a:r>
            <a:r>
              <a:rPr lang="en-US" sz="900" dirty="0" smtClean="0">
                <a:solidFill>
                  <a:schemeClr val="bg1">
                    <a:lumMod val="75000"/>
                  </a:schemeClr>
                </a:solidFill>
              </a:rPr>
              <a:t> on </a:t>
            </a:r>
            <a:r>
              <a:rPr lang="en-US" sz="900" dirty="0" err="1" smtClean="0">
                <a:solidFill>
                  <a:schemeClr val="bg1">
                    <a:lumMod val="75000"/>
                  </a:schemeClr>
                </a:solidFill>
              </a:rPr>
              <a:t>Flickr</a:t>
            </a:r>
            <a:endParaRPr lang="en-US" sz="900" dirty="0">
              <a:solidFill>
                <a:schemeClr val="bg1">
                  <a:lumMod val="75000"/>
                </a:schemeClr>
              </a:solidFill>
            </a:endParaRPr>
          </a:p>
        </p:txBody>
      </p:sp>
      <p:sp>
        <p:nvSpPr>
          <p:cNvPr id="10" name="TextBox 9"/>
          <p:cNvSpPr txBox="1"/>
          <p:nvPr/>
        </p:nvSpPr>
        <p:spPr>
          <a:xfrm rot="16200000">
            <a:off x="3626961" y="2757953"/>
            <a:ext cx="2676102" cy="230832"/>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Mskadu</a:t>
            </a:r>
            <a:r>
              <a:rPr lang="en-US" sz="900" dirty="0" smtClean="0">
                <a:solidFill>
                  <a:schemeClr val="bg1">
                    <a:lumMod val="75000"/>
                  </a:schemeClr>
                </a:solidFill>
              </a:rPr>
              <a:t> on </a:t>
            </a:r>
            <a:r>
              <a:rPr lang="en-US" sz="900" dirty="0" err="1" smtClean="0">
                <a:solidFill>
                  <a:schemeClr val="bg1">
                    <a:lumMod val="75000"/>
                  </a:schemeClr>
                </a:solidFill>
              </a:rPr>
              <a:t>Flickr</a:t>
            </a:r>
            <a:endParaRPr lang="en-US" sz="900" dirty="0">
              <a:solidFill>
                <a:schemeClr val="bg1">
                  <a:lumMod val="75000"/>
                </a:schemeClr>
              </a:solidFill>
            </a:endParaRPr>
          </a:p>
        </p:txBody>
      </p:sp>
      <p:pic>
        <p:nvPicPr>
          <p:cNvPr id="1028" name="Picture 4" descr="C:\Users\Quercus2\Desktop\Mskadu.jpg"/>
          <p:cNvPicPr>
            <a:picLocks noChangeAspect="1" noChangeArrowheads="1"/>
          </p:cNvPicPr>
          <p:nvPr/>
        </p:nvPicPr>
        <p:blipFill>
          <a:blip r:embed="rId4"/>
          <a:srcRect/>
          <a:stretch>
            <a:fillRect/>
          </a:stretch>
        </p:blipFill>
        <p:spPr bwMode="auto">
          <a:xfrm>
            <a:off x="1519349" y="1767852"/>
            <a:ext cx="3368347" cy="2357843"/>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17" name="Shape 90"/>
          <p:cNvSpPr txBox="1">
            <a:spLocks noGrp="1"/>
          </p:cNvSpPr>
          <p:nvPr>
            <p:ph type="body" idx="1"/>
          </p:nvPr>
        </p:nvSpPr>
        <p:spPr>
          <a:xfrm>
            <a:off x="291237" y="1371600"/>
            <a:ext cx="8305799" cy="4495800"/>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rgbClr val="FFFF99"/>
              </a:buClr>
              <a:buSzPct val="150000"/>
              <a:buFont typeface="Arial"/>
              <a:buChar char="·"/>
            </a:pPr>
            <a:r>
              <a:rPr lang="en-US" sz="2800" b="1" dirty="0" smtClean="0">
                <a:solidFill>
                  <a:schemeClr val="lt1"/>
                </a:solidFill>
              </a:rPr>
              <a:t>Data Discovery</a:t>
            </a:r>
            <a:endParaRPr lang="en-US" sz="2800" b="1" dirty="0">
              <a:solidFill>
                <a:schemeClr val="lt1"/>
              </a:solidFill>
            </a:endParaRPr>
          </a:p>
          <a:p>
            <a:pPr marL="0" marR="0" lvl="0" indent="0" algn="l" rtl="0">
              <a:lnSpc>
                <a:spcPct val="100000"/>
              </a:lnSpc>
              <a:spcBef>
                <a:spcPts val="480"/>
              </a:spcBef>
              <a:spcAft>
                <a:spcPts val="0"/>
              </a:spcAft>
              <a:buNone/>
            </a:pPr>
            <a:endParaRPr dirty="0"/>
          </a:p>
        </p:txBody>
      </p:sp>
      <p:sp>
        <p:nvSpPr>
          <p:cNvPr id="9" name="Notched Right Arrow 8"/>
          <p:cNvSpPr/>
          <p:nvPr/>
        </p:nvSpPr>
        <p:spPr>
          <a:xfrm rot="20446059">
            <a:off x="686976" y="3813126"/>
            <a:ext cx="7933513" cy="1376824"/>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Shape 89"/>
          <p:cNvSpPr txBox="1">
            <a:spLocks noGrp="1"/>
          </p:cNvSpPr>
          <p:nvPr>
            <p:ph type="title"/>
          </p:nvPr>
        </p:nvSpPr>
        <p:spPr>
          <a:xfrm>
            <a:off x="381000" y="152400"/>
            <a:ext cx="8305799" cy="1143000"/>
          </a:xfrm>
          <a:prstGeom prst="rect">
            <a:avLst/>
          </a:prstGeom>
          <a:noFill/>
          <a:ln>
            <a:noFill/>
          </a:ln>
        </p:spPr>
        <p:txBody>
          <a:bodyPr lIns="90475" tIns="44450" rIns="90475" bIns="44450" anchor="ctr" anchorCtr="0">
            <a:noAutofit/>
          </a:bodyPr>
          <a:lstStyle/>
          <a:p>
            <a:pPr marL="0" marR="0" lvl="0" indent="0" algn="l" rtl="0">
              <a:lnSpc>
                <a:spcPct val="100000"/>
              </a:lnSpc>
              <a:spcBef>
                <a:spcPts val="0"/>
              </a:spcBef>
              <a:spcAft>
                <a:spcPts val="0"/>
              </a:spcAft>
              <a:buClr>
                <a:srgbClr val="FFFF99"/>
              </a:buClr>
              <a:buSzPct val="25000"/>
              <a:buFont typeface="Arial"/>
              <a:buNone/>
            </a:pPr>
            <a:r>
              <a:rPr lang="en-US" sz="3600" b="1" dirty="0" smtClean="0">
                <a:solidFill>
                  <a:schemeClr val="bg2">
                    <a:lumMod val="25000"/>
                  </a:schemeClr>
                </a:solidFill>
              </a:rPr>
              <a:t>Metadata: What are they good for?</a:t>
            </a:r>
            <a:endParaRPr lang="en-US" sz="3600" b="1" dirty="0">
              <a:solidFill>
                <a:schemeClr val="bg2">
                  <a:lumMod val="25000"/>
                </a:schemeClr>
              </a:solidFill>
            </a:endParaRPr>
          </a:p>
        </p:txBody>
      </p:sp>
      <p:pic>
        <p:nvPicPr>
          <p:cNvPr id="7" name="Picture 6" descr="Screen Shot 2014-11-26 at 9.43.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22421"/>
            <a:ext cx="2283810" cy="2091714"/>
          </a:xfrm>
          <a:prstGeom prst="rect">
            <a:avLst/>
          </a:prstGeom>
          <a:ln w="25400">
            <a:solidFill>
              <a:schemeClr val="tx1"/>
            </a:solidFill>
          </a:ln>
        </p:spPr>
      </p:pic>
      <p:pic>
        <p:nvPicPr>
          <p:cNvPr id="6" name="Picture 5" descr="Screen Shot 2014-11-26 at 9.41.1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5405" y="2461221"/>
            <a:ext cx="2342475" cy="1786759"/>
          </a:xfrm>
          <a:prstGeom prst="rect">
            <a:avLst/>
          </a:prstGeom>
          <a:ln w="25400">
            <a:solidFill>
              <a:schemeClr val="tx1"/>
            </a:solidFill>
          </a:ln>
        </p:spPr>
      </p:pic>
      <p:sp>
        <p:nvSpPr>
          <p:cNvPr id="8" name="TextBox 7"/>
          <p:cNvSpPr txBox="1"/>
          <p:nvPr/>
        </p:nvSpPr>
        <p:spPr>
          <a:xfrm>
            <a:off x="681594" y="5390902"/>
            <a:ext cx="1522199" cy="923330"/>
          </a:xfrm>
          <a:prstGeom prst="rect">
            <a:avLst/>
          </a:prstGeom>
          <a:noFill/>
        </p:spPr>
        <p:txBody>
          <a:bodyPr wrap="square" rtlCol="0">
            <a:spAutoFit/>
          </a:bodyPr>
          <a:lstStyle/>
          <a:p>
            <a:r>
              <a:rPr lang="en-US" b="1" dirty="0" smtClean="0"/>
              <a:t>Metadata: </a:t>
            </a:r>
            <a:r>
              <a:rPr lang="en-US" b="1" smtClean="0"/>
              <a:t>captures information</a:t>
            </a:r>
            <a:endParaRPr lang="en-US" b="1" dirty="0"/>
          </a:p>
        </p:txBody>
      </p:sp>
      <p:sp>
        <p:nvSpPr>
          <p:cNvPr id="11" name="TextBox 10"/>
          <p:cNvSpPr txBox="1"/>
          <p:nvPr/>
        </p:nvSpPr>
        <p:spPr>
          <a:xfrm>
            <a:off x="3222283" y="4501719"/>
            <a:ext cx="1735813" cy="1477328"/>
          </a:xfrm>
          <a:prstGeom prst="rect">
            <a:avLst/>
          </a:prstGeom>
          <a:noFill/>
        </p:spPr>
        <p:txBody>
          <a:bodyPr wrap="square" rtlCol="0">
            <a:spAutoFit/>
          </a:bodyPr>
          <a:lstStyle/>
          <a:p>
            <a:pPr algn="ctr"/>
            <a:r>
              <a:rPr lang="en-US" b="1" dirty="0" smtClean="0"/>
              <a:t>USGS Science Data </a:t>
            </a:r>
            <a:r>
              <a:rPr lang="en-US" b="1" dirty="0" smtClean="0"/>
              <a:t>Catalog: enabling discovery</a:t>
            </a:r>
            <a:endParaRPr lang="en-US" b="1" dirty="0"/>
          </a:p>
        </p:txBody>
      </p:sp>
      <p:sp>
        <p:nvSpPr>
          <p:cNvPr id="12" name="TextBox 11"/>
          <p:cNvSpPr txBox="1"/>
          <p:nvPr/>
        </p:nvSpPr>
        <p:spPr>
          <a:xfrm>
            <a:off x="5826003" y="3869960"/>
            <a:ext cx="1735813" cy="923330"/>
          </a:xfrm>
          <a:prstGeom prst="rect">
            <a:avLst/>
          </a:prstGeom>
          <a:noFill/>
        </p:spPr>
        <p:txBody>
          <a:bodyPr wrap="square" rtlCol="0">
            <a:spAutoFit/>
          </a:bodyPr>
          <a:lstStyle/>
          <a:p>
            <a:pPr algn="ctr"/>
            <a:r>
              <a:rPr lang="en-US" b="1" dirty="0" err="1" smtClean="0"/>
              <a:t>DataONE</a:t>
            </a:r>
            <a:r>
              <a:rPr lang="en-US" b="1" dirty="0" smtClean="0"/>
              <a:t>: enables exchange</a:t>
            </a:r>
            <a:endParaRPr lang="en-US" b="1"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475" y="1665846"/>
            <a:ext cx="2595634" cy="1909233"/>
          </a:xfrm>
          <a:prstGeom prst="rect">
            <a:avLst/>
          </a:prstGeom>
          <a:ln w="25400">
            <a:solidFill>
              <a:schemeClr val="tx1">
                <a:alpha val="97000"/>
              </a:schemeClr>
            </a:solidFill>
          </a:ln>
        </p:spPr>
      </p:pic>
    </p:spTree>
    <p:extLst>
      <p:ext uri="{BB962C8B-B14F-4D97-AF65-F5344CB8AC3E}">
        <p14:creationId xmlns:p14="http://schemas.microsoft.com/office/powerpoint/2010/main" val="917497155"/>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3" name="Group 2"/>
          <p:cNvGrpSpPr/>
          <p:nvPr/>
        </p:nvGrpSpPr>
        <p:grpSpPr>
          <a:xfrm>
            <a:off x="683172" y="1734975"/>
            <a:ext cx="7534369" cy="4235610"/>
            <a:chOff x="683172" y="1734975"/>
            <a:chExt cx="7534369" cy="4235610"/>
          </a:xfrm>
        </p:grpSpPr>
        <p:sp>
          <p:nvSpPr>
            <p:cNvPr id="35" name="Shape 686"/>
            <p:cNvSpPr txBox="1"/>
            <p:nvPr/>
          </p:nvSpPr>
          <p:spPr>
            <a:xfrm>
              <a:off x="683172" y="1734975"/>
              <a:ext cx="7534369" cy="4213002"/>
            </a:xfrm>
            <a:prstGeom prst="rect">
              <a:avLst/>
            </a:prstGeom>
            <a:solidFill>
              <a:schemeClr val="lt1"/>
            </a:solidFill>
            <a:ln w="9525" cap="rnd">
              <a:solidFill>
                <a:srgbClr val="4A7EBB"/>
              </a:solidFill>
              <a:prstDash val="solid"/>
              <a:miter/>
              <a:headEnd type="none" w="med" len="med"/>
              <a:tailEnd type="none" w="med" len="med"/>
            </a:ln>
          </p:spPr>
          <p:txBody>
            <a:bodyPr lIns="91425" tIns="45700" rIns="91425" bIns="45700" anchor="ctr" anchorCtr="0">
              <a:spAutoFit/>
            </a:bodyPr>
            <a:lstStyle/>
            <a:p>
              <a:pPr marL="0" marR="0" lvl="0" indent="0" algn="l" rtl="0">
                <a:lnSpc>
                  <a:spcPct val="100000"/>
                </a:lnSpc>
                <a:spcBef>
                  <a:spcPts val="0"/>
                </a:spcBef>
                <a:spcAft>
                  <a:spcPts val="0"/>
                </a:spcAft>
                <a:buNone/>
              </a:pPr>
              <a:endParaRPr sz="4000" b="0" i="0" u="none" strike="noStrike" cap="none" baseline="0">
                <a:solidFill>
                  <a:schemeClr val="dk1"/>
                </a:solidFill>
                <a:latin typeface="Arial"/>
                <a:ea typeface="Arial"/>
                <a:cs typeface="Arial"/>
                <a:sym typeface="Arial"/>
              </a:endParaRPr>
            </a:p>
          </p:txBody>
        </p:sp>
        <p:sp>
          <p:nvSpPr>
            <p:cNvPr id="37" name="Shape 696"/>
            <p:cNvSpPr txBox="1"/>
            <p:nvPr/>
          </p:nvSpPr>
          <p:spPr>
            <a:xfrm rot="16200000">
              <a:off x="-672723" y="3361565"/>
              <a:ext cx="3446168" cy="705321"/>
            </a:xfrm>
            <a:prstGeom prst="rect">
              <a:avLst/>
            </a:prstGeom>
            <a:noFill/>
            <a:ln>
              <a:noFill/>
            </a:ln>
          </p:spPr>
          <p:txBody>
            <a:bodyPr wrap="square" lIns="90475" tIns="44450" rIns="90475" bIns="4445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dirty="0">
                  <a:solidFill>
                    <a:schemeClr val="dk1"/>
                  </a:solidFill>
                  <a:latin typeface="Arial"/>
                  <a:ea typeface="Arial"/>
                  <a:cs typeface="Arial"/>
                  <a:sym typeface="Arial"/>
                </a:rPr>
                <a:t>Information</a:t>
              </a:r>
              <a:r>
                <a:rPr lang="en-US" sz="4000" b="1" i="0" u="none" strike="noStrike" cap="none" baseline="0" dirty="0">
                  <a:solidFill>
                    <a:schemeClr val="dk1"/>
                  </a:solidFill>
                  <a:latin typeface="Arial"/>
                  <a:ea typeface="Arial"/>
                  <a:cs typeface="Arial"/>
                  <a:sym typeface="Arial"/>
                </a:rPr>
                <a:t> </a:t>
              </a:r>
              <a:r>
                <a:rPr lang="en-US" sz="2400" b="1" i="0" u="none" strike="noStrike" cap="none" baseline="0" dirty="0">
                  <a:solidFill>
                    <a:schemeClr val="dk1"/>
                  </a:solidFill>
                  <a:latin typeface="Arial"/>
                  <a:ea typeface="Arial"/>
                  <a:cs typeface="Arial"/>
                  <a:sym typeface="Arial"/>
                </a:rPr>
                <a:t>Content</a:t>
              </a:r>
            </a:p>
          </p:txBody>
        </p:sp>
        <p:sp>
          <p:nvSpPr>
            <p:cNvPr id="38" name="Shape 697"/>
            <p:cNvSpPr txBox="1"/>
            <p:nvPr/>
          </p:nvSpPr>
          <p:spPr>
            <a:xfrm>
              <a:off x="3777645" y="5534390"/>
              <a:ext cx="1065126" cy="436195"/>
            </a:xfrm>
            <a:prstGeom prst="rect">
              <a:avLst/>
            </a:prstGeom>
            <a:noFill/>
            <a:ln>
              <a:noFill/>
            </a:ln>
          </p:spPr>
          <p:txBody>
            <a:bodyPr lIns="90475" tIns="44450" rIns="90475" bIns="4445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dirty="0">
                  <a:solidFill>
                    <a:schemeClr val="dk1"/>
                  </a:solidFill>
                  <a:latin typeface="Arial"/>
                  <a:ea typeface="Arial"/>
                  <a:cs typeface="Arial"/>
                  <a:sym typeface="Arial"/>
                </a:rPr>
                <a:t>Time</a:t>
              </a:r>
            </a:p>
          </p:txBody>
        </p:sp>
        <p:cxnSp>
          <p:nvCxnSpPr>
            <p:cNvPr id="58" name="Shape 689"/>
            <p:cNvCxnSpPr/>
            <p:nvPr/>
          </p:nvCxnSpPr>
          <p:spPr>
            <a:xfrm>
              <a:off x="1556295" y="2054142"/>
              <a:ext cx="0" cy="3489558"/>
            </a:xfrm>
            <a:prstGeom prst="straightConnector1">
              <a:avLst/>
            </a:prstGeom>
            <a:noFill/>
            <a:ln w="38100" cap="rnd">
              <a:solidFill>
                <a:schemeClr val="dk1"/>
              </a:solidFill>
              <a:prstDash val="solid"/>
              <a:miter/>
              <a:headEnd type="none" w="med" len="med"/>
              <a:tailEnd type="none" w="med" len="med"/>
            </a:ln>
          </p:spPr>
        </p:cxnSp>
        <p:cxnSp>
          <p:nvCxnSpPr>
            <p:cNvPr id="59" name="Shape 690"/>
            <p:cNvCxnSpPr/>
            <p:nvPr/>
          </p:nvCxnSpPr>
          <p:spPr>
            <a:xfrm>
              <a:off x="1567507" y="5554339"/>
              <a:ext cx="5762896" cy="0"/>
            </a:xfrm>
            <a:prstGeom prst="straightConnector1">
              <a:avLst/>
            </a:prstGeom>
            <a:noFill/>
            <a:ln w="38100" cap="rnd">
              <a:solidFill>
                <a:schemeClr val="dk1"/>
              </a:solidFill>
              <a:prstDash val="solid"/>
              <a:miter/>
              <a:headEnd type="none" w="med" len="med"/>
              <a:tailEnd type="none" w="med" len="med"/>
            </a:ln>
          </p:spPr>
        </p:cxnSp>
        <p:sp>
          <p:nvSpPr>
            <p:cNvPr id="62" name="Shape 693"/>
            <p:cNvSpPr/>
            <p:nvPr/>
          </p:nvSpPr>
          <p:spPr>
            <a:xfrm>
              <a:off x="5550520" y="5096866"/>
              <a:ext cx="1324400" cy="452153"/>
            </a:xfrm>
            <a:custGeom>
              <a:avLst/>
              <a:gdLst/>
              <a:ahLst/>
              <a:cxnLst/>
              <a:rect l="0" t="0" r="0" b="0"/>
              <a:pathLst>
                <a:path w="21601" h="21600" extrusionOk="0">
                  <a:moveTo>
                    <a:pt x="21578" y="21600"/>
                  </a:moveTo>
                  <a:cubicBezTo>
                    <a:pt x="9657" y="21588"/>
                    <a:pt x="0" y="11921"/>
                    <a:pt x="0" y="0"/>
                  </a:cubicBezTo>
                  <a:moveTo>
                    <a:pt x="21578" y="21600"/>
                  </a:moveTo>
                  <a:cubicBezTo>
                    <a:pt x="9657" y="21588"/>
                    <a:pt x="0" y="11921"/>
                    <a:pt x="0" y="0"/>
                  </a:cubicBezTo>
                  <a:lnTo>
                    <a:pt x="21601" y="1"/>
                  </a:lnTo>
                  <a:lnTo>
                    <a:pt x="21578" y="21600"/>
                  </a:lnTo>
                  <a:close/>
                </a:path>
              </a:pathLst>
            </a:custGeom>
            <a:noFill/>
            <a:ln w="38100" cap="rnd">
              <a:solidFill>
                <a:schemeClr val="dk1"/>
              </a:solidFill>
              <a:prstDash val="solid"/>
              <a:round/>
              <a:headEnd type="none" w="med" len="med"/>
              <a:tailEnd type="none" w="med" len="med"/>
            </a:ln>
          </p:spPr>
          <p:txBody>
            <a:bodyPr lIns="91425" tIns="45700" rIns="91425" bIns="45700" anchor="ctr" anchorCtr="0">
              <a:spAutoFit/>
            </a:bodyPr>
            <a:lstStyle/>
            <a:p>
              <a:pPr marL="0" marR="0" lvl="0" indent="0" algn="l" rtl="0">
                <a:lnSpc>
                  <a:spcPct val="100000"/>
                </a:lnSpc>
                <a:spcBef>
                  <a:spcPts val="0"/>
                </a:spcBef>
                <a:spcAft>
                  <a:spcPts val="0"/>
                </a:spcAft>
                <a:buNone/>
              </a:pPr>
              <a:endParaRPr sz="4000" b="0" i="0" u="none" strike="noStrike" cap="none" baseline="0">
                <a:solidFill>
                  <a:schemeClr val="dk1"/>
                </a:solidFill>
                <a:latin typeface="Arial"/>
                <a:ea typeface="Arial"/>
                <a:cs typeface="Arial"/>
                <a:sym typeface="Arial"/>
              </a:endParaRPr>
            </a:p>
          </p:txBody>
        </p:sp>
        <p:cxnSp>
          <p:nvCxnSpPr>
            <p:cNvPr id="64" name="Shape 695"/>
            <p:cNvCxnSpPr/>
            <p:nvPr/>
          </p:nvCxnSpPr>
          <p:spPr>
            <a:xfrm rot="10800000">
              <a:off x="1550688" y="2160531"/>
              <a:ext cx="347568" cy="0"/>
            </a:xfrm>
            <a:prstGeom prst="straightConnector1">
              <a:avLst/>
            </a:prstGeom>
            <a:noFill/>
            <a:ln w="38100" cap="rnd">
              <a:solidFill>
                <a:schemeClr val="dk1"/>
              </a:solidFill>
              <a:prstDash val="solid"/>
              <a:miter/>
              <a:headEnd type="none" w="med" len="med"/>
              <a:tailEnd type="none" w="med" len="med"/>
            </a:ln>
          </p:spPr>
        </p:cxnSp>
        <p:sp>
          <p:nvSpPr>
            <p:cNvPr id="63" name="Shape 694"/>
            <p:cNvSpPr/>
            <p:nvPr/>
          </p:nvSpPr>
          <p:spPr>
            <a:xfrm rot="10800000">
              <a:off x="3511361" y="3788052"/>
              <a:ext cx="385407" cy="1731480"/>
            </a:xfrm>
            <a:custGeom>
              <a:avLst/>
              <a:gdLst/>
              <a:ahLst/>
              <a:cxnLst/>
              <a:rect l="0" t="0" r="0" b="0"/>
              <a:pathLst>
                <a:path w="21600" h="21370" extrusionOk="0">
                  <a:moveTo>
                    <a:pt x="3147" y="0"/>
                  </a:moveTo>
                  <a:cubicBezTo>
                    <a:pt x="13746" y="1561"/>
                    <a:pt x="21600" y="10656"/>
                    <a:pt x="21600" y="21370"/>
                  </a:cubicBezTo>
                  <a:moveTo>
                    <a:pt x="3147" y="0"/>
                  </a:moveTo>
                  <a:cubicBezTo>
                    <a:pt x="13746" y="1561"/>
                    <a:pt x="21600" y="10656"/>
                    <a:pt x="21600" y="21370"/>
                  </a:cubicBezTo>
                  <a:lnTo>
                    <a:pt x="0" y="21370"/>
                  </a:lnTo>
                  <a:lnTo>
                    <a:pt x="3147" y="0"/>
                  </a:lnTo>
                  <a:close/>
                </a:path>
              </a:pathLst>
            </a:custGeom>
            <a:noFill/>
            <a:ln w="38100" cap="rnd">
              <a:solidFill>
                <a:schemeClr val="dk1"/>
              </a:solidFill>
              <a:prstDash val="dash"/>
              <a:round/>
              <a:headEnd type="none" w="med" len="med"/>
              <a:tailEnd type="none" w="med" len="med"/>
            </a:ln>
          </p:spPr>
          <p:txBody>
            <a:bodyPr wrap="square" lIns="91425" tIns="45700" rIns="91425" bIns="45700" anchor="ctr" anchorCtr="0">
              <a:spAutoFit/>
            </a:bodyPr>
            <a:lstStyle/>
            <a:p>
              <a:pPr marL="0" marR="0" lvl="0" indent="0" algn="l" rtl="0">
                <a:lnSpc>
                  <a:spcPct val="100000"/>
                </a:lnSpc>
                <a:spcBef>
                  <a:spcPts val="0"/>
                </a:spcBef>
                <a:spcAft>
                  <a:spcPts val="0"/>
                </a:spcAft>
                <a:buNone/>
              </a:pPr>
              <a:endParaRPr sz="4000" b="0" i="0" u="none" strike="noStrike" cap="none" baseline="0">
                <a:solidFill>
                  <a:schemeClr val="dk1"/>
                </a:solidFill>
                <a:latin typeface="Arial"/>
                <a:ea typeface="Arial"/>
                <a:cs typeface="Arial"/>
                <a:sym typeface="Arial"/>
              </a:endParaRPr>
            </a:p>
          </p:txBody>
        </p:sp>
        <p:sp>
          <p:nvSpPr>
            <p:cNvPr id="79" name="Rectangle 78"/>
            <p:cNvSpPr/>
            <p:nvPr/>
          </p:nvSpPr>
          <p:spPr>
            <a:xfrm rot="5400000">
              <a:off x="2998153" y="4529509"/>
              <a:ext cx="1776787" cy="1278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Shape 692"/>
            <p:cNvSpPr/>
            <p:nvPr/>
          </p:nvSpPr>
          <p:spPr>
            <a:xfrm rot="10920001">
              <a:off x="4437742" y="3965153"/>
              <a:ext cx="2605356" cy="1127722"/>
            </a:xfrm>
            <a:custGeom>
              <a:avLst/>
              <a:gdLst/>
              <a:ahLst/>
              <a:cxnLst/>
              <a:rect l="0" t="0" r="0" b="0"/>
              <a:pathLst>
                <a:path w="21599" h="17765" extrusionOk="0">
                  <a:moveTo>
                    <a:pt x="12286" y="0"/>
                  </a:moveTo>
                  <a:cubicBezTo>
                    <a:pt x="18113" y="4029"/>
                    <a:pt x="21593" y="10660"/>
                    <a:pt x="21599" y="17744"/>
                  </a:cubicBezTo>
                  <a:moveTo>
                    <a:pt x="12286" y="0"/>
                  </a:moveTo>
                  <a:cubicBezTo>
                    <a:pt x="18113" y="4029"/>
                    <a:pt x="21593" y="10660"/>
                    <a:pt x="21599" y="17744"/>
                  </a:cubicBezTo>
                  <a:lnTo>
                    <a:pt x="0" y="17765"/>
                  </a:lnTo>
                  <a:lnTo>
                    <a:pt x="12286" y="0"/>
                  </a:lnTo>
                  <a:close/>
                </a:path>
              </a:pathLst>
            </a:custGeom>
            <a:noFill/>
            <a:ln w="38100" cap="rnd">
              <a:solidFill>
                <a:schemeClr val="dk1"/>
              </a:solidFill>
              <a:prstDash val="solid"/>
              <a:round/>
              <a:headEnd type="none" w="med" len="med"/>
              <a:tailEnd type="none" w="med" len="med"/>
            </a:ln>
          </p:spPr>
          <p:txBody>
            <a:bodyPr lIns="91425" tIns="45700" rIns="91425" bIns="45700" anchor="ctr" anchorCtr="0">
              <a:spAutoFit/>
            </a:bodyPr>
            <a:lstStyle/>
            <a:p>
              <a:pPr marL="0" marR="0" lvl="0" indent="0" algn="l" rtl="0">
                <a:lnSpc>
                  <a:spcPct val="100000"/>
                </a:lnSpc>
                <a:spcBef>
                  <a:spcPts val="0"/>
                </a:spcBef>
                <a:spcAft>
                  <a:spcPts val="0"/>
                </a:spcAft>
                <a:buNone/>
              </a:pPr>
              <a:endParaRPr sz="4000" b="0" i="0" u="none" strike="noStrike" cap="none" baseline="0">
                <a:solidFill>
                  <a:schemeClr val="dk1"/>
                </a:solidFill>
                <a:latin typeface="Arial"/>
                <a:ea typeface="Arial"/>
                <a:cs typeface="Arial"/>
                <a:sym typeface="Arial"/>
              </a:endParaRPr>
            </a:p>
          </p:txBody>
        </p:sp>
        <p:sp>
          <p:nvSpPr>
            <p:cNvPr id="60" name="Shape 691"/>
            <p:cNvSpPr/>
            <p:nvPr/>
          </p:nvSpPr>
          <p:spPr>
            <a:xfrm rot="10920001">
              <a:off x="1875832" y="2217715"/>
              <a:ext cx="2616567" cy="1653018"/>
            </a:xfrm>
            <a:custGeom>
              <a:avLst/>
              <a:gdLst/>
              <a:ahLst/>
              <a:cxnLst/>
              <a:rect l="0" t="0" r="0" b="0"/>
              <a:pathLst>
                <a:path w="21612" h="21794" extrusionOk="0">
                  <a:moveTo>
                    <a:pt x="0" y="1"/>
                  </a:moveTo>
                  <a:cubicBezTo>
                    <a:pt x="4" y="1"/>
                    <a:pt x="8" y="0"/>
                    <a:pt x="12" y="0"/>
                  </a:cubicBezTo>
                  <a:cubicBezTo>
                    <a:pt x="11941" y="1"/>
                    <a:pt x="21612" y="9671"/>
                    <a:pt x="21612" y="21601"/>
                  </a:cubicBezTo>
                  <a:cubicBezTo>
                    <a:pt x="21612" y="21665"/>
                    <a:pt x="21611" y="21729"/>
                    <a:pt x="21611" y="21794"/>
                  </a:cubicBezTo>
                  <a:moveTo>
                    <a:pt x="0" y="1"/>
                  </a:moveTo>
                  <a:cubicBezTo>
                    <a:pt x="4" y="1"/>
                    <a:pt x="8" y="0"/>
                    <a:pt x="12" y="0"/>
                  </a:cubicBezTo>
                  <a:cubicBezTo>
                    <a:pt x="11941" y="1"/>
                    <a:pt x="21612" y="9671"/>
                    <a:pt x="21612" y="21601"/>
                  </a:cubicBezTo>
                  <a:cubicBezTo>
                    <a:pt x="21612" y="21665"/>
                    <a:pt x="21611" y="21729"/>
                    <a:pt x="21611" y="21794"/>
                  </a:cubicBezTo>
                  <a:lnTo>
                    <a:pt x="12" y="21601"/>
                  </a:lnTo>
                  <a:lnTo>
                    <a:pt x="0" y="1"/>
                  </a:lnTo>
                  <a:close/>
                </a:path>
              </a:pathLst>
            </a:custGeom>
            <a:noFill/>
            <a:ln w="38100" cap="rnd">
              <a:solidFill>
                <a:schemeClr val="dk1"/>
              </a:solidFill>
              <a:prstDash val="solid"/>
              <a:round/>
              <a:headEnd type="none" w="med" len="med"/>
              <a:tailEnd type="none" w="med" len="med"/>
            </a:ln>
          </p:spPr>
          <p:txBody>
            <a:bodyPr lIns="91425" tIns="45700" rIns="91425" bIns="45700" anchor="ctr" anchorCtr="0">
              <a:spAutoFit/>
            </a:bodyPr>
            <a:lstStyle/>
            <a:p>
              <a:pPr marL="0" marR="0" lvl="0" indent="0" algn="l" rtl="0">
                <a:lnSpc>
                  <a:spcPct val="100000"/>
                </a:lnSpc>
                <a:spcBef>
                  <a:spcPts val="0"/>
                </a:spcBef>
                <a:spcAft>
                  <a:spcPts val="0"/>
                </a:spcAft>
                <a:buNone/>
              </a:pPr>
              <a:endParaRPr sz="4000" b="0" i="0" u="none" strike="noStrike" cap="none" baseline="0">
                <a:solidFill>
                  <a:schemeClr val="dk1"/>
                </a:solidFill>
                <a:latin typeface="Arial"/>
                <a:ea typeface="Arial"/>
                <a:cs typeface="Arial"/>
                <a:sym typeface="Arial"/>
              </a:endParaRPr>
            </a:p>
          </p:txBody>
        </p:sp>
        <p:sp>
          <p:nvSpPr>
            <p:cNvPr id="74" name="Rectangle 73"/>
            <p:cNvSpPr/>
            <p:nvPr/>
          </p:nvSpPr>
          <p:spPr>
            <a:xfrm>
              <a:off x="1925633" y="2084179"/>
              <a:ext cx="2656462" cy="220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rot="5400000">
              <a:off x="3407084" y="2751787"/>
              <a:ext cx="2151414" cy="1278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rot="120000">
              <a:off x="4494171" y="3770264"/>
              <a:ext cx="2656462" cy="220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rot="19500000">
              <a:off x="5282906" y="4111783"/>
              <a:ext cx="2656462" cy="220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5586111" y="4916620"/>
              <a:ext cx="2524372" cy="220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rot="5400000">
              <a:off x="6563873" y="5188583"/>
              <a:ext cx="610714" cy="639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9" name="Shape 89"/>
          <p:cNvSpPr txBox="1">
            <a:spLocks noGrp="1"/>
          </p:cNvSpPr>
          <p:nvPr>
            <p:ph type="title"/>
          </p:nvPr>
        </p:nvSpPr>
        <p:spPr>
          <a:xfrm>
            <a:off x="381000" y="152400"/>
            <a:ext cx="8305799" cy="1143000"/>
          </a:xfrm>
          <a:prstGeom prst="rect">
            <a:avLst/>
          </a:prstGeom>
          <a:noFill/>
          <a:ln>
            <a:noFill/>
          </a:ln>
        </p:spPr>
        <p:txBody>
          <a:bodyPr lIns="90475" tIns="44450" rIns="90475" bIns="44450" anchor="ctr" anchorCtr="0">
            <a:noAutofit/>
          </a:bodyPr>
          <a:lstStyle/>
          <a:p>
            <a:pPr marL="0" marR="0" lvl="0" indent="0" algn="l" rtl="0">
              <a:lnSpc>
                <a:spcPct val="100000"/>
              </a:lnSpc>
              <a:spcBef>
                <a:spcPts val="0"/>
              </a:spcBef>
              <a:spcAft>
                <a:spcPts val="0"/>
              </a:spcAft>
              <a:buClr>
                <a:srgbClr val="FFFF99"/>
              </a:buClr>
              <a:buSzPct val="25000"/>
              <a:buFont typeface="Arial"/>
              <a:buNone/>
            </a:pPr>
            <a:r>
              <a:rPr lang="en-US" sz="3600" b="1" dirty="0" smtClean="0">
                <a:solidFill>
                  <a:schemeClr val="bg2">
                    <a:lumMod val="25000"/>
                  </a:schemeClr>
                </a:solidFill>
              </a:rPr>
              <a:t>Metadata: </a:t>
            </a:r>
            <a:r>
              <a:rPr lang="en-US" sz="3600" b="1" dirty="0" smtClean="0">
                <a:solidFill>
                  <a:schemeClr val="bg2">
                    <a:lumMod val="25000"/>
                  </a:schemeClr>
                </a:solidFill>
              </a:rPr>
              <a:t>Why are they important?</a:t>
            </a:r>
            <a:endParaRPr lang="en-US" sz="3600" b="1" dirty="0">
              <a:solidFill>
                <a:schemeClr val="bg2">
                  <a:lumMod val="25000"/>
                </a:schemeClr>
              </a:solidFill>
            </a:endParaRPr>
          </a:p>
        </p:txBody>
      </p:sp>
      <p:sp>
        <p:nvSpPr>
          <p:cNvPr id="90" name="Shape 90"/>
          <p:cNvSpPr txBox="1">
            <a:spLocks noGrp="1"/>
          </p:cNvSpPr>
          <p:nvPr>
            <p:ph type="body" idx="1"/>
          </p:nvPr>
        </p:nvSpPr>
        <p:spPr>
          <a:xfrm>
            <a:off x="381000" y="1191172"/>
            <a:ext cx="8305799" cy="4676228"/>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rgbClr val="FFFF99"/>
              </a:buClr>
              <a:buSzPct val="150000"/>
              <a:buFont typeface="Arial"/>
              <a:buChar char="·"/>
            </a:pPr>
            <a:r>
              <a:rPr lang="en-US" sz="2800" b="1" dirty="0" smtClean="0">
                <a:solidFill>
                  <a:schemeClr val="lt1"/>
                </a:solidFill>
              </a:rPr>
              <a:t>Scientific Understanding and Reuse</a:t>
            </a:r>
          </a:p>
          <a:p>
            <a:pPr marL="0" marR="0" lvl="0" indent="0" algn="l" rtl="0">
              <a:lnSpc>
                <a:spcPct val="100000"/>
              </a:lnSpc>
              <a:spcBef>
                <a:spcPts val="480"/>
              </a:spcBef>
              <a:spcAft>
                <a:spcPts val="0"/>
              </a:spcAft>
              <a:buNone/>
            </a:pPr>
            <a:endParaRPr dirty="0"/>
          </a:p>
        </p:txBody>
      </p:sp>
      <p:sp>
        <p:nvSpPr>
          <p:cNvPr id="39" name="Shape 698"/>
          <p:cNvSpPr txBox="1"/>
          <p:nvPr/>
        </p:nvSpPr>
        <p:spPr>
          <a:xfrm>
            <a:off x="2432222" y="1692187"/>
            <a:ext cx="2923865" cy="335989"/>
          </a:xfrm>
          <a:prstGeom prst="rect">
            <a:avLst/>
          </a:prstGeom>
          <a:noFill/>
          <a:ln>
            <a:noFill/>
          </a:ln>
        </p:spPr>
        <p:txBody>
          <a:bodyPr wrap="square" lIns="90475" tIns="44450" rIns="90475" bIns="4445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baseline="0" dirty="0">
                <a:solidFill>
                  <a:schemeClr val="dk1"/>
                </a:solidFill>
                <a:latin typeface="Arial"/>
                <a:ea typeface="Arial"/>
                <a:cs typeface="Arial"/>
                <a:sym typeface="Arial"/>
              </a:rPr>
              <a:t>Time of </a:t>
            </a:r>
            <a:r>
              <a:rPr lang="en-US" sz="1600" b="1" i="0" u="none" strike="noStrike" cap="none" baseline="0" dirty="0" smtClean="0">
                <a:solidFill>
                  <a:schemeClr val="dk1"/>
                </a:solidFill>
                <a:latin typeface="Arial"/>
                <a:ea typeface="Arial"/>
                <a:cs typeface="Arial"/>
                <a:sym typeface="Arial"/>
              </a:rPr>
              <a:t>data development</a:t>
            </a:r>
            <a:endParaRPr lang="en-US" sz="1600" b="1" i="0" u="none" strike="noStrike" cap="none" baseline="0" dirty="0">
              <a:solidFill>
                <a:schemeClr val="dk1"/>
              </a:solidFill>
              <a:latin typeface="Arial"/>
              <a:ea typeface="Arial"/>
              <a:cs typeface="Arial"/>
              <a:sym typeface="Arial"/>
            </a:endParaRPr>
          </a:p>
        </p:txBody>
      </p:sp>
      <p:sp>
        <p:nvSpPr>
          <p:cNvPr id="42" name="Shape 701"/>
          <p:cNvSpPr txBox="1"/>
          <p:nvPr/>
        </p:nvSpPr>
        <p:spPr>
          <a:xfrm>
            <a:off x="1708486" y="3874696"/>
            <a:ext cx="1107171" cy="309750"/>
          </a:xfrm>
          <a:prstGeom prst="rect">
            <a:avLst/>
          </a:prstGeom>
          <a:noFill/>
          <a:ln>
            <a:noFill/>
          </a:ln>
        </p:spPr>
        <p:txBody>
          <a:bodyPr lIns="90475" tIns="44450" rIns="90475" bIns="4445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baseline="0" dirty="0">
                <a:solidFill>
                  <a:schemeClr val="dk1"/>
                </a:solidFill>
                <a:latin typeface="Arial"/>
                <a:ea typeface="Arial"/>
                <a:cs typeface="Arial"/>
                <a:sym typeface="Arial"/>
              </a:rPr>
              <a:t>Accident</a:t>
            </a:r>
          </a:p>
        </p:txBody>
      </p:sp>
      <p:sp>
        <p:nvSpPr>
          <p:cNvPr id="43" name="Shape 702"/>
          <p:cNvSpPr txBox="1"/>
          <p:nvPr/>
        </p:nvSpPr>
        <p:spPr>
          <a:xfrm>
            <a:off x="5065607" y="3195772"/>
            <a:ext cx="1680376" cy="518036"/>
          </a:xfrm>
          <a:prstGeom prst="rect">
            <a:avLst/>
          </a:prstGeom>
          <a:noFill/>
          <a:ln>
            <a:noFill/>
          </a:ln>
        </p:spPr>
        <p:txBody>
          <a:bodyPr lIns="90475" tIns="44450" rIns="90475" bIns="4445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baseline="0" dirty="0">
                <a:solidFill>
                  <a:schemeClr val="dk1"/>
                </a:solidFill>
                <a:latin typeface="Arial"/>
                <a:ea typeface="Arial"/>
                <a:cs typeface="Arial"/>
                <a:sym typeface="Arial"/>
              </a:rPr>
              <a:t>Retirement or </a:t>
            </a:r>
          </a:p>
          <a:p>
            <a:pPr marL="0" marR="0" lvl="0" indent="0" algn="l" rtl="0">
              <a:lnSpc>
                <a:spcPct val="100000"/>
              </a:lnSpc>
              <a:spcBef>
                <a:spcPts val="0"/>
              </a:spcBef>
              <a:spcAft>
                <a:spcPts val="0"/>
              </a:spcAft>
              <a:buClr>
                <a:schemeClr val="dk1"/>
              </a:buClr>
              <a:buSzPct val="25000"/>
              <a:buFont typeface="Arial"/>
              <a:buNone/>
            </a:pPr>
            <a:r>
              <a:rPr lang="en-US" sz="1600" b="1" i="0" u="none" strike="noStrike" cap="none" baseline="0" dirty="0">
                <a:solidFill>
                  <a:schemeClr val="dk1"/>
                </a:solidFill>
                <a:latin typeface="Arial"/>
                <a:ea typeface="Arial"/>
                <a:cs typeface="Arial"/>
                <a:sym typeface="Arial"/>
              </a:rPr>
              <a:t>career change</a:t>
            </a:r>
          </a:p>
        </p:txBody>
      </p:sp>
      <p:sp>
        <p:nvSpPr>
          <p:cNvPr id="44" name="Shape 703"/>
          <p:cNvSpPr txBox="1"/>
          <p:nvPr/>
        </p:nvSpPr>
        <p:spPr>
          <a:xfrm>
            <a:off x="6305920" y="4607477"/>
            <a:ext cx="783427" cy="298955"/>
          </a:xfrm>
          <a:prstGeom prst="rect">
            <a:avLst/>
          </a:prstGeom>
          <a:noFill/>
          <a:ln>
            <a:noFill/>
          </a:ln>
        </p:spPr>
        <p:txBody>
          <a:bodyPr lIns="90475" tIns="44450" rIns="90475" bIns="4445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baseline="0" dirty="0">
                <a:solidFill>
                  <a:schemeClr val="dk1"/>
                </a:solidFill>
                <a:latin typeface="Arial"/>
                <a:ea typeface="Arial"/>
                <a:cs typeface="Arial"/>
                <a:sym typeface="Arial"/>
              </a:rPr>
              <a:t>Death</a:t>
            </a:r>
          </a:p>
        </p:txBody>
      </p:sp>
      <p:cxnSp>
        <p:nvCxnSpPr>
          <p:cNvPr id="45" name="Shape 704"/>
          <p:cNvCxnSpPr/>
          <p:nvPr/>
        </p:nvCxnSpPr>
        <p:spPr>
          <a:xfrm flipV="1">
            <a:off x="1971132" y="1841364"/>
            <a:ext cx="515747" cy="242815"/>
          </a:xfrm>
          <a:prstGeom prst="straightConnector1">
            <a:avLst/>
          </a:prstGeom>
          <a:noFill/>
          <a:ln w="25400" cap="rnd">
            <a:solidFill>
              <a:schemeClr val="dk1"/>
            </a:solidFill>
            <a:prstDash val="solid"/>
            <a:miter/>
            <a:headEnd type="triangle" w="lg" len="lg"/>
            <a:tailEnd type="none" w="med" len="med"/>
          </a:ln>
        </p:spPr>
      </p:cxnSp>
      <p:cxnSp>
        <p:nvCxnSpPr>
          <p:cNvPr id="46" name="Shape 705"/>
          <p:cNvCxnSpPr>
            <a:endCxn id="40" idx="1"/>
          </p:cNvCxnSpPr>
          <p:nvPr/>
        </p:nvCxnSpPr>
        <p:spPr>
          <a:xfrm flipV="1">
            <a:off x="2096916" y="2379077"/>
            <a:ext cx="625970" cy="220768"/>
          </a:xfrm>
          <a:prstGeom prst="straightConnector1">
            <a:avLst/>
          </a:prstGeom>
          <a:noFill/>
          <a:ln w="25400" cap="rnd">
            <a:solidFill>
              <a:schemeClr val="dk1"/>
            </a:solidFill>
            <a:prstDash val="solid"/>
            <a:miter/>
            <a:headEnd type="triangle" w="lg" len="lg"/>
            <a:tailEnd type="none" w="med" len="med"/>
          </a:ln>
        </p:spPr>
      </p:cxnSp>
      <p:cxnSp>
        <p:nvCxnSpPr>
          <p:cNvPr id="47" name="Shape 706"/>
          <p:cNvCxnSpPr/>
          <p:nvPr/>
        </p:nvCxnSpPr>
        <p:spPr>
          <a:xfrm rot="10800000" flipH="1">
            <a:off x="2870885" y="2946478"/>
            <a:ext cx="448474" cy="404277"/>
          </a:xfrm>
          <a:prstGeom prst="straightConnector1">
            <a:avLst/>
          </a:prstGeom>
          <a:noFill/>
          <a:ln w="25400" cap="rnd">
            <a:solidFill>
              <a:schemeClr val="dk1"/>
            </a:solidFill>
            <a:prstDash val="solid"/>
            <a:miter/>
            <a:headEnd type="triangle" w="lg" len="lg"/>
            <a:tailEnd type="none" w="med" len="med"/>
          </a:ln>
        </p:spPr>
      </p:cxnSp>
      <p:sp>
        <p:nvSpPr>
          <p:cNvPr id="51" name="Shape 710"/>
          <p:cNvSpPr txBox="1"/>
          <p:nvPr/>
        </p:nvSpPr>
        <p:spPr>
          <a:xfrm>
            <a:off x="5293679" y="5604956"/>
            <a:ext cx="3110408" cy="307736"/>
          </a:xfrm>
          <a:prstGeom prst="rect">
            <a:avLst/>
          </a:prstGeom>
          <a:noFill/>
          <a:ln>
            <a:noFill/>
          </a:ln>
        </p:spPr>
        <p:txBody>
          <a:bodyPr wrap="square"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smtClean="0">
                <a:solidFill>
                  <a:schemeClr val="dk1"/>
                </a:solidFill>
                <a:latin typeface="Arial"/>
                <a:ea typeface="Arial"/>
                <a:cs typeface="Arial"/>
                <a:sym typeface="Arial"/>
              </a:rPr>
              <a:t>(modified from </a:t>
            </a:r>
            <a:r>
              <a:rPr lang="en-US" sz="1200" b="0" i="0" u="none" strike="noStrike" cap="none" baseline="0" dirty="0" smtClean="0">
                <a:solidFill>
                  <a:schemeClr val="dk1"/>
                </a:solidFill>
                <a:latin typeface="Arial"/>
                <a:ea typeface="Arial"/>
                <a:cs typeface="Arial"/>
                <a:sym typeface="Arial"/>
              </a:rPr>
              <a:t>Michener</a:t>
            </a:r>
            <a:r>
              <a:rPr lang="en-US" sz="1400" b="0" i="0" u="none" strike="noStrike" cap="none" baseline="0" dirty="0" smtClean="0">
                <a:solidFill>
                  <a:schemeClr val="dk1"/>
                </a:solidFill>
                <a:latin typeface="Arial"/>
                <a:ea typeface="Arial"/>
                <a:cs typeface="Arial"/>
                <a:sym typeface="Arial"/>
              </a:rPr>
              <a:t> </a:t>
            </a:r>
            <a:r>
              <a:rPr lang="en-US" sz="1400" b="0" i="0" u="none" strike="noStrike" cap="none" baseline="0" dirty="0">
                <a:solidFill>
                  <a:schemeClr val="dk1"/>
                </a:solidFill>
                <a:latin typeface="Arial"/>
                <a:ea typeface="Arial"/>
                <a:cs typeface="Arial"/>
                <a:sym typeface="Arial"/>
              </a:rPr>
              <a:t>et al. 1997)</a:t>
            </a:r>
          </a:p>
        </p:txBody>
      </p:sp>
      <p:pic>
        <p:nvPicPr>
          <p:cNvPr id="52" name="Shape 711"/>
          <p:cNvPicPr preferRelativeResize="0"/>
          <p:nvPr/>
        </p:nvPicPr>
        <p:blipFill rotWithShape="1">
          <a:blip r:embed="rId3">
            <a:alphaModFix/>
          </a:blip>
          <a:srcRect/>
          <a:stretch/>
        </p:blipFill>
        <p:spPr>
          <a:xfrm>
            <a:off x="2835849" y="3905310"/>
            <a:ext cx="466693" cy="723444"/>
          </a:xfrm>
          <a:prstGeom prst="rect">
            <a:avLst/>
          </a:prstGeom>
          <a:noFill/>
          <a:ln>
            <a:noFill/>
          </a:ln>
        </p:spPr>
      </p:pic>
      <p:pic>
        <p:nvPicPr>
          <p:cNvPr id="54" name="Shape 713"/>
          <p:cNvPicPr preferRelativeResize="0"/>
          <p:nvPr/>
        </p:nvPicPr>
        <p:blipFill rotWithShape="1">
          <a:blip r:embed="rId4">
            <a:alphaModFix/>
          </a:blip>
          <a:srcRect/>
          <a:stretch/>
        </p:blipFill>
        <p:spPr>
          <a:xfrm>
            <a:off x="4719442" y="3990422"/>
            <a:ext cx="884334" cy="553221"/>
          </a:xfrm>
          <a:prstGeom prst="rect">
            <a:avLst/>
          </a:prstGeom>
          <a:noFill/>
          <a:ln>
            <a:noFill/>
          </a:ln>
        </p:spPr>
      </p:pic>
      <p:pic>
        <p:nvPicPr>
          <p:cNvPr id="56" name="Shape 715"/>
          <p:cNvPicPr preferRelativeResize="0"/>
          <p:nvPr/>
        </p:nvPicPr>
        <p:blipFill rotWithShape="1">
          <a:blip r:embed="rId5">
            <a:alphaModFix/>
          </a:blip>
          <a:srcRect l="99999" r="99999"/>
          <a:stretch/>
        </p:blipFill>
        <p:spPr>
          <a:xfrm flipH="1">
            <a:off x="2485478" y="2437142"/>
            <a:ext cx="526957" cy="702166"/>
          </a:xfrm>
          <a:prstGeom prst="rect">
            <a:avLst/>
          </a:prstGeom>
          <a:noFill/>
          <a:ln>
            <a:noFill/>
          </a:ln>
        </p:spPr>
      </p:pic>
      <p:sp>
        <p:nvSpPr>
          <p:cNvPr id="40" name="Shape 699"/>
          <p:cNvSpPr txBox="1"/>
          <p:nvPr/>
        </p:nvSpPr>
        <p:spPr>
          <a:xfrm>
            <a:off x="2722886" y="2229599"/>
            <a:ext cx="1789692" cy="298955"/>
          </a:xfrm>
          <a:prstGeom prst="rect">
            <a:avLst/>
          </a:prstGeom>
          <a:noFill/>
          <a:ln>
            <a:noFill/>
          </a:ln>
        </p:spPr>
        <p:txBody>
          <a:bodyPr lIns="90475" tIns="44450" rIns="90475" bIns="4445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baseline="0" dirty="0">
                <a:solidFill>
                  <a:schemeClr val="dk1"/>
                </a:solidFill>
                <a:latin typeface="Arial"/>
                <a:ea typeface="Arial"/>
                <a:cs typeface="Arial"/>
                <a:sym typeface="Arial"/>
              </a:rPr>
              <a:t>Specific details</a:t>
            </a:r>
          </a:p>
        </p:txBody>
      </p:sp>
      <p:sp>
        <p:nvSpPr>
          <p:cNvPr id="41" name="Shape 700"/>
          <p:cNvSpPr txBox="1"/>
          <p:nvPr/>
        </p:nvSpPr>
        <p:spPr>
          <a:xfrm>
            <a:off x="3312353" y="2644600"/>
            <a:ext cx="1764464" cy="298955"/>
          </a:xfrm>
          <a:prstGeom prst="rect">
            <a:avLst/>
          </a:prstGeom>
          <a:noFill/>
          <a:ln>
            <a:noFill/>
          </a:ln>
        </p:spPr>
        <p:txBody>
          <a:bodyPr lIns="90475" tIns="44450" rIns="90475" bIns="4445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baseline="0" dirty="0">
                <a:solidFill>
                  <a:schemeClr val="dk1"/>
                </a:solidFill>
                <a:latin typeface="Arial"/>
                <a:ea typeface="Arial"/>
                <a:cs typeface="Arial"/>
                <a:sym typeface="Arial"/>
              </a:rPr>
              <a:t>General details</a:t>
            </a:r>
          </a:p>
        </p:txBody>
      </p:sp>
      <p:sp>
        <p:nvSpPr>
          <p:cNvPr id="80" name="Rectangle 79"/>
          <p:cNvSpPr/>
          <p:nvPr/>
        </p:nvSpPr>
        <p:spPr>
          <a:xfrm rot="825806">
            <a:off x="3545776" y="3646722"/>
            <a:ext cx="410555" cy="14688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5" name="Shape 714"/>
          <p:cNvPicPr preferRelativeResize="0"/>
          <p:nvPr/>
        </p:nvPicPr>
        <p:blipFill rotWithShape="1">
          <a:blip r:embed="rId6">
            <a:alphaModFix/>
          </a:blip>
          <a:srcRect/>
          <a:stretch/>
        </p:blipFill>
        <p:spPr>
          <a:xfrm>
            <a:off x="3475929" y="3031036"/>
            <a:ext cx="603432" cy="639440"/>
          </a:xfrm>
          <a:prstGeom prst="rect">
            <a:avLst/>
          </a:prstGeom>
          <a:noFill/>
          <a:ln>
            <a:noFill/>
          </a:ln>
        </p:spPr>
      </p:pic>
      <p:cxnSp>
        <p:nvCxnSpPr>
          <p:cNvPr id="48" name="Shape 707"/>
          <p:cNvCxnSpPr/>
          <p:nvPr/>
        </p:nvCxnSpPr>
        <p:spPr>
          <a:xfrm rot="10800000" flipH="1">
            <a:off x="4582096" y="3536937"/>
            <a:ext cx="448474" cy="340444"/>
          </a:xfrm>
          <a:prstGeom prst="straightConnector1">
            <a:avLst/>
          </a:prstGeom>
          <a:noFill/>
          <a:ln w="25400" cap="rnd">
            <a:solidFill>
              <a:schemeClr val="dk1"/>
            </a:solidFill>
            <a:prstDash val="solid"/>
            <a:miter/>
            <a:headEnd type="triangle" w="lg" len="lg"/>
            <a:tailEnd type="none" w="med" len="med"/>
          </a:ln>
        </p:spPr>
      </p:cxnSp>
      <p:pic>
        <p:nvPicPr>
          <p:cNvPr id="53" name="Shape 712"/>
          <p:cNvPicPr preferRelativeResize="0"/>
          <p:nvPr/>
        </p:nvPicPr>
        <p:blipFill rotWithShape="1">
          <a:blip r:embed="rId7">
            <a:alphaModFix/>
          </a:blip>
          <a:srcRect/>
          <a:stretch/>
        </p:blipFill>
        <p:spPr>
          <a:xfrm>
            <a:off x="6132136" y="4862810"/>
            <a:ext cx="590024" cy="574500"/>
          </a:xfrm>
          <a:prstGeom prst="rect">
            <a:avLst/>
          </a:prstGeom>
          <a:noFill/>
          <a:ln>
            <a:noFill/>
          </a:ln>
        </p:spPr>
      </p:pic>
      <p:cxnSp>
        <p:nvCxnSpPr>
          <p:cNvPr id="49" name="Shape 708"/>
          <p:cNvCxnSpPr/>
          <p:nvPr/>
        </p:nvCxnSpPr>
        <p:spPr>
          <a:xfrm rot="10800000" flipH="1">
            <a:off x="5603777" y="4777698"/>
            <a:ext cx="650287" cy="276611"/>
          </a:xfrm>
          <a:prstGeom prst="straightConnector1">
            <a:avLst/>
          </a:prstGeom>
          <a:noFill/>
          <a:ln w="25400" cap="rnd">
            <a:solidFill>
              <a:schemeClr val="dk1"/>
            </a:solidFill>
            <a:prstDash val="solid"/>
            <a:miter/>
            <a:headEnd type="triangle" w="lg" len="lg"/>
            <a:tailEnd type="none" w="med" len="med"/>
          </a:ln>
        </p:spPr>
      </p:cxnSp>
      <p:cxnSp>
        <p:nvCxnSpPr>
          <p:cNvPr id="50" name="Shape 709"/>
          <p:cNvCxnSpPr/>
          <p:nvPr/>
        </p:nvCxnSpPr>
        <p:spPr>
          <a:xfrm flipV="1">
            <a:off x="2701307" y="3788052"/>
            <a:ext cx="774622" cy="202369"/>
          </a:xfrm>
          <a:prstGeom prst="straightConnector1">
            <a:avLst/>
          </a:prstGeom>
          <a:noFill/>
          <a:ln w="25400" cap="rnd">
            <a:solidFill>
              <a:schemeClr val="dk1"/>
            </a:solidFill>
            <a:prstDash val="solid"/>
            <a:miter/>
            <a:headEnd type="none" w="med" len="med"/>
            <a:tailEnd type="triangle" w="lg" len="lg"/>
          </a:ln>
        </p:spPr>
      </p:cxnSp>
      <p:pic>
        <p:nvPicPr>
          <p:cNvPr id="57" name="Shape 716"/>
          <p:cNvPicPr preferRelativeResize="0"/>
          <p:nvPr/>
        </p:nvPicPr>
        <p:blipFill rotWithShape="1">
          <a:blip r:embed="rId8">
            <a:alphaModFix/>
          </a:blip>
          <a:srcRect/>
          <a:stretch/>
        </p:blipFill>
        <p:spPr>
          <a:xfrm>
            <a:off x="1085235" y="1734975"/>
            <a:ext cx="658697" cy="595778"/>
          </a:xfrm>
          <a:prstGeom prst="rect">
            <a:avLst/>
          </a:prstGeom>
          <a:noFill/>
          <a:ln>
            <a:noFill/>
          </a:ln>
        </p:spPr>
      </p:pic>
    </p:spTree>
    <p:extLst>
      <p:ext uri="{BB962C8B-B14F-4D97-AF65-F5344CB8AC3E}">
        <p14:creationId xmlns:p14="http://schemas.microsoft.com/office/powerpoint/2010/main" val="161081890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1000"/>
                                  </p:stCondLst>
                                  <p:childTnLst>
                                    <p:set>
                                      <p:cBhvr>
                                        <p:cTn id="19" dur="1" fill="hold">
                                          <p:stCondLst>
                                            <p:cond delay="0"/>
                                          </p:stCondLst>
                                        </p:cTn>
                                        <p:tgtEl>
                                          <p:spTgt spid="47"/>
                                        </p:tgtEl>
                                        <p:attrNameLst>
                                          <p:attrName>style.visibility</p:attrName>
                                        </p:attrNameLst>
                                      </p:cBhvr>
                                      <p:to>
                                        <p:strVal val="visible"/>
                                      </p:to>
                                    </p:set>
                                  </p:childTnLst>
                                </p:cTn>
                              </p:par>
                              <p:par>
                                <p:cTn id="20" presetID="1" presetClass="entr" presetSubtype="0" fill="hold" grpId="0" nodeType="withEffect">
                                  <p:stCondLst>
                                    <p:cond delay="1000"/>
                                  </p:stCondLst>
                                  <p:childTnLst>
                                    <p:set>
                                      <p:cBhvr>
                                        <p:cTn id="21" dur="1" fill="hold">
                                          <p:stCondLst>
                                            <p:cond delay="0"/>
                                          </p:stCondLst>
                                        </p:cTn>
                                        <p:tgtEl>
                                          <p:spTgt spid="4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1000"/>
                                  </p:stCondLst>
                                  <p:childTnLst>
                                    <p:set>
                                      <p:cBhvr>
                                        <p:cTn id="34" dur="1" fill="hold">
                                          <p:stCondLst>
                                            <p:cond delay="0"/>
                                          </p:stCondLst>
                                        </p:cTn>
                                        <p:tgtEl>
                                          <p:spTgt spid="43"/>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grpId="0" nodeType="afterEffect">
                                  <p:stCondLst>
                                    <p:cond delay="1000"/>
                                  </p:stCondLst>
                                  <p:childTnLst>
                                    <p:set>
                                      <p:cBhvr>
                                        <p:cTn id="42" dur="1" fill="hold">
                                          <p:stCondLst>
                                            <p:cond delay="0"/>
                                          </p:stCondLst>
                                        </p:cTn>
                                        <p:tgtEl>
                                          <p:spTgt spid="44"/>
                                        </p:tgtEl>
                                        <p:attrNameLst>
                                          <p:attrName>style.visibility</p:attrName>
                                        </p:attrNameLst>
                                      </p:cBhvr>
                                      <p:to>
                                        <p:strVal val="visible"/>
                                      </p:to>
                                    </p:set>
                                  </p:childTnLst>
                                </p:cTn>
                              </p:par>
                            </p:childTnLst>
                          </p:cTn>
                        </p:par>
                        <p:par>
                          <p:cTn id="43" fill="hold">
                            <p:stCondLst>
                              <p:cond delay="2000"/>
                            </p:stCondLst>
                            <p:childTnLst>
                              <p:par>
                                <p:cTn id="44" presetID="1" presetClass="entr" presetSubtype="0" fill="hold" nodeType="afterEffect">
                                  <p:stCondLst>
                                    <p:cond delay="0"/>
                                  </p:stCondLst>
                                  <p:childTnLst>
                                    <p:set>
                                      <p:cBhvr>
                                        <p:cTn id="45" dur="1" fill="hold">
                                          <p:stCondLst>
                                            <p:cond delay="0"/>
                                          </p:stCondLst>
                                        </p:cTn>
                                        <p:tgtEl>
                                          <p:spTgt spid="49"/>
                                        </p:tgtEl>
                                        <p:attrNameLst>
                                          <p:attrName>style.visibility</p:attrName>
                                        </p:attrNameLst>
                                      </p:cBhvr>
                                      <p:to>
                                        <p:strVal val="visible"/>
                                      </p:to>
                                    </p:set>
                                  </p:childTnLst>
                                </p:cTn>
                              </p:par>
                            </p:childTnLst>
                          </p:cTn>
                        </p:par>
                        <p:par>
                          <p:cTn id="46" fill="hold">
                            <p:stCondLst>
                              <p:cond delay="2000"/>
                            </p:stCondLst>
                            <p:childTnLst>
                              <p:par>
                                <p:cTn id="47" presetID="1" presetClass="entr" presetSubtype="0" fill="hold" nodeType="after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3" grpId="0"/>
      <p:bldP spid="44"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81000" y="152400"/>
            <a:ext cx="8305799" cy="1143000"/>
          </a:xfrm>
          <a:prstGeom prst="rect">
            <a:avLst/>
          </a:prstGeom>
          <a:noFill/>
          <a:ln>
            <a:noFill/>
          </a:ln>
        </p:spPr>
        <p:txBody>
          <a:bodyPr lIns="90475" tIns="44450" rIns="90475" bIns="44450" anchor="ctr" anchorCtr="0">
            <a:noAutofit/>
          </a:bodyPr>
          <a:lstStyle/>
          <a:p>
            <a:pPr lvl="0" algn="l">
              <a:spcBef>
                <a:spcPts val="0"/>
              </a:spcBef>
              <a:buClr>
                <a:srgbClr val="FFFF99"/>
              </a:buClr>
              <a:buSzPct val="25000"/>
            </a:pPr>
            <a:r>
              <a:rPr lang="en-US" sz="3600" b="1" dirty="0" smtClean="0">
                <a:solidFill>
                  <a:schemeClr val="bg2">
                    <a:lumMod val="25000"/>
                  </a:schemeClr>
                </a:solidFill>
              </a:rPr>
              <a:t>Metadata: </a:t>
            </a:r>
            <a:r>
              <a:rPr lang="en-US" dirty="0">
                <a:solidFill>
                  <a:schemeClr val="bg2">
                    <a:lumMod val="25000"/>
                  </a:schemeClr>
                </a:solidFill>
              </a:rPr>
              <a:t>Why are they important?</a:t>
            </a:r>
            <a:endParaRPr lang="en-US" sz="3600" b="1" dirty="0">
              <a:solidFill>
                <a:schemeClr val="bg2">
                  <a:lumMod val="25000"/>
                </a:schemeClr>
              </a:solidFill>
            </a:endParaRPr>
          </a:p>
        </p:txBody>
      </p:sp>
      <p:sp>
        <p:nvSpPr>
          <p:cNvPr id="90" name="Shape 90"/>
          <p:cNvSpPr txBox="1">
            <a:spLocks noGrp="1"/>
          </p:cNvSpPr>
          <p:nvPr>
            <p:ph type="body" idx="1"/>
          </p:nvPr>
        </p:nvSpPr>
        <p:spPr>
          <a:xfrm>
            <a:off x="381000" y="1371600"/>
            <a:ext cx="8305799" cy="4495800"/>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rgbClr val="FFFF99"/>
              </a:buClr>
              <a:buSzPct val="150000"/>
              <a:buFont typeface="Arial"/>
              <a:buChar char="·"/>
            </a:pPr>
            <a:r>
              <a:rPr lang="en-US" b="1" dirty="0" smtClean="0"/>
              <a:t>Defending policy decisions based on data</a:t>
            </a:r>
          </a:p>
          <a:p>
            <a:pPr lvl="1" indent="-342900">
              <a:spcBef>
                <a:spcPts val="0"/>
              </a:spcBef>
              <a:buSzPct val="150000"/>
            </a:pPr>
            <a:endParaRPr lang="en-US" sz="2400" b="1" dirty="0" smtClean="0"/>
          </a:p>
          <a:p>
            <a:pPr marL="736092" lvl="1" indent="-457200">
              <a:spcBef>
                <a:spcPts val="0"/>
              </a:spcBef>
              <a:buSzPct val="150000"/>
              <a:buFont typeface="Arial" panose="020B0604020202020204" pitchFamily="34" charset="0"/>
              <a:buChar char="•"/>
            </a:pPr>
            <a:r>
              <a:rPr lang="en-US" sz="2400" dirty="0" smtClean="0"/>
              <a:t>Regulatory decisions based on undocumented data are not </a:t>
            </a:r>
            <a:r>
              <a:rPr lang="en-US" sz="2400" dirty="0" smtClean="0"/>
              <a:t>defensible</a:t>
            </a:r>
            <a:endParaRPr lang="en-US" sz="2400" dirty="0" smtClean="0"/>
          </a:p>
          <a:p>
            <a:pPr marL="736092" lvl="1" indent="-457200">
              <a:spcBef>
                <a:spcPts val="0"/>
              </a:spcBef>
              <a:buSzPct val="150000"/>
              <a:buFont typeface="Arial" panose="020B0604020202020204" pitchFamily="34" charset="0"/>
              <a:buChar char="•"/>
            </a:pPr>
            <a:r>
              <a:rPr lang="en-US" sz="2400" dirty="0" smtClean="0"/>
              <a:t>Metadata accuracy and details are </a:t>
            </a:r>
            <a:r>
              <a:rPr lang="en-US" sz="2400" dirty="0" smtClean="0"/>
              <a:t>important as supporting evidence for the science and policy</a:t>
            </a:r>
            <a:endParaRPr lang="en-US" sz="2400" dirty="0" smtClean="0"/>
          </a:p>
          <a:p>
            <a:pPr marL="400050" lvl="1" indent="0">
              <a:spcBef>
                <a:spcPts val="0"/>
              </a:spcBef>
              <a:buSzPct val="150000"/>
              <a:buNone/>
            </a:pPr>
            <a:endParaRPr lang="en-US" sz="2400" b="1" dirty="0"/>
          </a:p>
          <a:p>
            <a:pPr indent="-342900">
              <a:spcBef>
                <a:spcPts val="0"/>
              </a:spcBef>
              <a:buSzPct val="150000"/>
              <a:buNone/>
            </a:pPr>
            <a:r>
              <a:rPr lang="en-US" b="1" dirty="0" smtClean="0"/>
              <a:t>	Controversies arise when metadata are </a:t>
            </a:r>
            <a:r>
              <a:rPr lang="en-US" b="1" dirty="0" smtClean="0"/>
              <a:t>incomplete and/or absent</a:t>
            </a:r>
            <a:endParaRPr lang="en-US" b="1" dirty="0" smtClean="0"/>
          </a:p>
          <a:p>
            <a:pPr marL="0" marR="0" lvl="0" indent="0" algn="l" rtl="0">
              <a:lnSpc>
                <a:spcPct val="100000"/>
              </a:lnSpc>
              <a:spcBef>
                <a:spcPts val="0"/>
              </a:spcBef>
              <a:spcAft>
                <a:spcPts val="0"/>
              </a:spcAft>
              <a:buClr>
                <a:srgbClr val="FFFF99"/>
              </a:buClr>
              <a:buSzPct val="150000"/>
              <a:buNone/>
            </a:pPr>
            <a:endParaRPr lang="en-US" sz="2800" b="1" dirty="0">
              <a:solidFill>
                <a:schemeClr val="lt1"/>
              </a:solidFill>
            </a:endParaRPr>
          </a:p>
          <a:p>
            <a:pPr marL="0" marR="0" lvl="0" indent="0" algn="l" rtl="0">
              <a:lnSpc>
                <a:spcPct val="100000"/>
              </a:lnSpc>
              <a:spcBef>
                <a:spcPts val="480"/>
              </a:spcBef>
              <a:spcAft>
                <a:spcPts val="0"/>
              </a:spcAft>
              <a:buNone/>
            </a:pPr>
            <a:endParaRPr dirty="0"/>
          </a:p>
        </p:txBody>
      </p:sp>
    </p:spTree>
    <p:extLst>
      <p:ext uri="{BB962C8B-B14F-4D97-AF65-F5344CB8AC3E}">
        <p14:creationId xmlns:p14="http://schemas.microsoft.com/office/powerpoint/2010/main" val="2492861301"/>
      </p:ext>
    </p:extLst>
  </p:cSld>
  <p:clrMapOvr>
    <a:masterClrMapping/>
  </p:clrMapOvr>
  <p:transition spd="slow">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7">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16515F"/>
      </a:hlink>
      <a:folHlink>
        <a:srgbClr val="44B9E8"/>
      </a:folHlink>
    </a:clrScheme>
    <a:fontScheme name="DataONE">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9935</TotalTime>
  <Words>6422</Words>
  <Application>Microsoft Macintosh PowerPoint</Application>
  <PresentationFormat>On-screen Show (4:3)</PresentationFormat>
  <Paragraphs>622</Paragraphs>
  <Slides>52</Slides>
  <Notes>51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52</vt:i4>
      </vt:variant>
    </vt:vector>
  </HeadingPairs>
  <TitlesOfParts>
    <vt:vector size="65" baseType="lpstr">
      <vt:lpstr>Calibri</vt:lpstr>
      <vt:lpstr>Courier New</vt:lpstr>
      <vt:lpstr>Lucida Grande</vt:lpstr>
      <vt:lpstr>ＭＳ Ｐゴシック</vt:lpstr>
      <vt:lpstr>New Caledonia</vt:lpstr>
      <vt:lpstr>Times New Roman</vt:lpstr>
      <vt:lpstr>Verdana</vt:lpstr>
      <vt:lpstr>Wingdings</vt:lpstr>
      <vt:lpstr>Wingdings 2</vt:lpstr>
      <vt:lpstr>Wingdings 3</vt:lpstr>
      <vt:lpstr>Zapf Dingbats</vt:lpstr>
      <vt:lpstr>Arial</vt:lpstr>
      <vt:lpstr>Concourse</vt:lpstr>
      <vt:lpstr>Tutorials on Data Management</vt:lpstr>
      <vt:lpstr>Lesson Topics</vt:lpstr>
      <vt:lpstr>Learning Objectives</vt:lpstr>
      <vt:lpstr>The Data Life Cycle</vt:lpstr>
      <vt:lpstr>What is Metadata?</vt:lpstr>
      <vt:lpstr>Metadata in Real Life</vt:lpstr>
      <vt:lpstr>Metadata: What are they good for?</vt:lpstr>
      <vt:lpstr>Metadata: Why are they important?</vt:lpstr>
      <vt:lpstr>Metadata: Why are they important?</vt:lpstr>
      <vt:lpstr>The Value of Metadata</vt:lpstr>
      <vt:lpstr>What is the Value to Scientists, Researchers, and other Data Creators ?</vt:lpstr>
      <vt:lpstr>What is the Value to Data Users?</vt:lpstr>
      <vt:lpstr>What is the Value to Organizations?</vt:lpstr>
      <vt:lpstr>The Utility of Metadata</vt:lpstr>
      <vt:lpstr>Data Distribution: Discovery</vt:lpstr>
      <vt:lpstr>Data Distribution: Catalogs</vt:lpstr>
      <vt:lpstr>Data Distribution Example: DataONE</vt:lpstr>
      <vt:lpstr>Data Management: Maintenance and Update</vt:lpstr>
      <vt:lpstr>Data Management: Accountability</vt:lpstr>
      <vt:lpstr>Data Management: Liability</vt:lpstr>
      <vt:lpstr>Concerns About Creating Metadata</vt:lpstr>
      <vt:lpstr>Concerns About Creating Metadata</vt:lpstr>
      <vt:lpstr>What is a Metadata Standard?</vt:lpstr>
      <vt:lpstr>What does a metadata standard include?</vt:lpstr>
      <vt:lpstr>What Does a Metadata Record Look Like?</vt:lpstr>
      <vt:lpstr>Choosing Metadata Standards</vt:lpstr>
      <vt:lpstr>Multiple Metadata Standards Exist: Examples</vt:lpstr>
      <vt:lpstr>Multiple Metadata Standards Exist: Examples</vt:lpstr>
      <vt:lpstr>Comparing Metadata Standards</vt:lpstr>
      <vt:lpstr>Choosing a Metadata Standard</vt:lpstr>
      <vt:lpstr>Choosing a Metadata Standard</vt:lpstr>
      <vt:lpstr>What Makes a Good Metadata Record?</vt:lpstr>
      <vt:lpstr>What Makes a Good Metadata Record?</vt:lpstr>
      <vt:lpstr>What Makes a Good Metadata Record?</vt:lpstr>
      <vt:lpstr>What Makes a Good Metadata Record?</vt:lpstr>
      <vt:lpstr>What Makes a Good Metadata Record?</vt:lpstr>
      <vt:lpstr>What Makes a Good Metadata Record?</vt:lpstr>
      <vt:lpstr>What Makes a Good Metadata Record?</vt:lpstr>
      <vt:lpstr>What Makes a Good Metadata Record?</vt:lpstr>
      <vt:lpstr>What Makes a Good Metadata Record?</vt:lpstr>
      <vt:lpstr>What Makes a Good Metadata Record?</vt:lpstr>
      <vt:lpstr>What Makes a Good Metadata Record?</vt:lpstr>
      <vt:lpstr>PowerPoint Presentation</vt:lpstr>
      <vt:lpstr>Steps to Create Quality Metadata</vt:lpstr>
      <vt:lpstr>Tips for Writing Quality Metadata</vt:lpstr>
      <vt:lpstr>Tips for Writing Quality Metadata</vt:lpstr>
      <vt:lpstr>Tips for Writing Quality Metadata</vt:lpstr>
      <vt:lpstr>Tips for Writing Quality Metadata</vt:lpstr>
      <vt:lpstr>Tips for Writing Quality Metadata</vt:lpstr>
      <vt:lpstr>Summary</vt:lpstr>
      <vt:lpstr>Additional Resources</vt:lpstr>
      <vt:lpstr>PowerPoint Presentation</vt:lpstr>
    </vt:vector>
  </TitlesOfParts>
  <Company>USGS</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Vivian Hutchison</dc:creator>
  <cp:lastModifiedBy>Hutchison, Vivian B</cp:lastModifiedBy>
  <cp:revision>347</cp:revision>
  <cp:lastPrinted>2011-04-05T19:41:19Z</cp:lastPrinted>
  <dcterms:created xsi:type="dcterms:W3CDTF">2010-11-10T00:46:12Z</dcterms:created>
  <dcterms:modified xsi:type="dcterms:W3CDTF">2016-09-20T23:21:52Z</dcterms:modified>
</cp:coreProperties>
</file>